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7"/>
  </p:notesMasterIdLst>
  <p:handoutMasterIdLst>
    <p:handoutMasterId r:id="rId48"/>
  </p:handoutMasterIdLst>
  <p:sldIdLst>
    <p:sldId id="257" r:id="rId2"/>
    <p:sldId id="258" r:id="rId3"/>
    <p:sldId id="302" r:id="rId4"/>
    <p:sldId id="259" r:id="rId5"/>
    <p:sldId id="260" r:id="rId6"/>
    <p:sldId id="261" r:id="rId7"/>
    <p:sldId id="301" r:id="rId8"/>
    <p:sldId id="262" r:id="rId9"/>
    <p:sldId id="263" r:id="rId10"/>
    <p:sldId id="264" r:id="rId11"/>
    <p:sldId id="265" r:id="rId12"/>
    <p:sldId id="268" r:id="rId13"/>
    <p:sldId id="267" r:id="rId14"/>
    <p:sldId id="269" r:id="rId15"/>
    <p:sldId id="270" r:id="rId16"/>
    <p:sldId id="271" r:id="rId17"/>
    <p:sldId id="272" r:id="rId18"/>
    <p:sldId id="276" r:id="rId19"/>
    <p:sldId id="277" r:id="rId20"/>
    <p:sldId id="278" r:id="rId21"/>
    <p:sldId id="279" r:id="rId22"/>
    <p:sldId id="280" r:id="rId23"/>
    <p:sldId id="282" r:id="rId24"/>
    <p:sldId id="283" r:id="rId25"/>
    <p:sldId id="284" r:id="rId26"/>
    <p:sldId id="285" r:id="rId27"/>
    <p:sldId id="286" r:id="rId28"/>
    <p:sldId id="287" r:id="rId29"/>
    <p:sldId id="289" r:id="rId30"/>
    <p:sldId id="290" r:id="rId31"/>
    <p:sldId id="291" r:id="rId32"/>
    <p:sldId id="292" r:id="rId33"/>
    <p:sldId id="293" r:id="rId34"/>
    <p:sldId id="294" r:id="rId35"/>
    <p:sldId id="295" r:id="rId36"/>
    <p:sldId id="296" r:id="rId37"/>
    <p:sldId id="297" r:id="rId38"/>
    <p:sldId id="298" r:id="rId39"/>
    <p:sldId id="304" r:id="rId40"/>
    <p:sldId id="299" r:id="rId41"/>
    <p:sldId id="273" r:id="rId42"/>
    <p:sldId id="274" r:id="rId43"/>
    <p:sldId id="306" r:id="rId44"/>
    <p:sldId id="305" r:id="rId45"/>
    <p:sldId id="2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03" autoAdjust="0"/>
    <p:restoredTop sz="94660"/>
  </p:normalViewPr>
  <p:slideViewPr>
    <p:cSldViewPr>
      <p:cViewPr varScale="1">
        <p:scale>
          <a:sx n="72" d="100"/>
          <a:sy n="72" d="100"/>
        </p:scale>
        <p:origin x="-11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44C7AA-AF24-4509-8B09-998E1A9BA2D3}" type="datetimeFigureOut">
              <a:rPr lang="en-IN" smtClean="0"/>
              <a:pPr/>
              <a:t>23-04-2015</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66F0AC-26F4-4D15-9904-906B23327703}" type="slidenum">
              <a:rPr lang="en-IN" smtClean="0"/>
              <a:pPr/>
              <a:t>‹#›</a:t>
            </a:fld>
            <a:endParaRPr lang="en-IN"/>
          </a:p>
        </p:txBody>
      </p:sp>
    </p:spTree>
    <p:extLst>
      <p:ext uri="{BB962C8B-B14F-4D97-AF65-F5344CB8AC3E}">
        <p14:creationId xmlns:p14="http://schemas.microsoft.com/office/powerpoint/2010/main" xmlns="" val="2714053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BF679-46D8-4AD2-B3D8-1A2CDE4EA62D}" type="datetimeFigureOut">
              <a:rPr lang="en-IN" smtClean="0"/>
              <a:pPr/>
              <a:t>23-04-2015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440BA-12D2-4A1D-AA3A-2C5DB2B0D8D3}" type="slidenum">
              <a:rPr lang="en-IN" smtClean="0"/>
              <a:pPr/>
              <a:t>‹#›</a:t>
            </a:fld>
            <a:endParaRPr lang="en-IN"/>
          </a:p>
        </p:txBody>
      </p:sp>
    </p:spTree>
    <p:extLst>
      <p:ext uri="{BB962C8B-B14F-4D97-AF65-F5344CB8AC3E}">
        <p14:creationId xmlns:p14="http://schemas.microsoft.com/office/powerpoint/2010/main" xmlns="" val="36116019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90463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3660FD-CCFA-4768-838A-AE7EDCDA8C35}" type="datetime1">
              <a:rPr lang="en-IN" smtClean="0"/>
              <a:pPr/>
              <a:t>23-04-2015</a:t>
            </a:fld>
            <a:endParaRPr lang="en-IN"/>
          </a:p>
        </p:txBody>
      </p:sp>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212161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5CF44C-56BC-48C1-99B8-AB8D1727B2B9}" type="datetime1">
              <a:rPr lang="en-IN" smtClean="0"/>
              <a:pPr/>
              <a:t>23-04-2015</a:t>
            </a:fld>
            <a:endParaRPr lang="en-IN"/>
          </a:p>
        </p:txBody>
      </p:sp>
      <p:sp>
        <p:nvSpPr>
          <p:cNvPr id="8" name="Footer Placeholder 7"/>
          <p:cNvSpPr>
            <a:spLocks noGrp="1"/>
          </p:cNvSpPr>
          <p:nvPr>
            <p:ph type="ftr" sz="quarter" idx="11"/>
          </p:nvPr>
        </p:nvSpPr>
        <p:spPr/>
        <p:txBody>
          <a:bodyPr/>
          <a:lstStyle/>
          <a:p>
            <a:r>
              <a:rPr lang="en-IN" smtClean="0"/>
              <a:t>Blooming Beacon</a:t>
            </a:r>
            <a:endParaRPr lang="en-IN"/>
          </a:p>
        </p:txBody>
      </p:sp>
      <p:sp>
        <p:nvSpPr>
          <p:cNvPr id="9" name="Slide Number Placeholder 8"/>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183513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9F9326-C82A-42DE-A3EE-84FC72E0CF77}" type="datetime1">
              <a:rPr lang="en-IN" smtClean="0"/>
              <a:pPr/>
              <a:t>23-04-2015</a:t>
            </a:fld>
            <a:endParaRPr lang="en-IN"/>
          </a:p>
        </p:txBody>
      </p:sp>
      <p:sp>
        <p:nvSpPr>
          <p:cNvPr id="8" name="Footer Placeholder 7"/>
          <p:cNvSpPr>
            <a:spLocks noGrp="1"/>
          </p:cNvSpPr>
          <p:nvPr>
            <p:ph type="ftr" sz="quarter" idx="11"/>
          </p:nvPr>
        </p:nvSpPr>
        <p:spPr/>
        <p:txBody>
          <a:bodyPr/>
          <a:lstStyle/>
          <a:p>
            <a:r>
              <a:rPr lang="en-IN" smtClean="0"/>
              <a:t>Blooming Beacon</a:t>
            </a:r>
            <a:endParaRPr lang="en-IN"/>
          </a:p>
        </p:txBody>
      </p:sp>
      <p:sp>
        <p:nvSpPr>
          <p:cNvPr id="9" name="Slide Number Placeholder 8"/>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37540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1DA92C-8075-42CB-9BC0-1B62BE0CDD2D}" type="datetime1">
              <a:rPr lang="en-IN" smtClean="0"/>
              <a:pPr/>
              <a:t>23-04-2015</a:t>
            </a:fld>
            <a:endParaRPr lang="en-IN"/>
          </a:p>
        </p:txBody>
      </p:sp>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58273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E024A-120C-4590-9EC3-0E158FA640D9}" type="datetime1">
              <a:rPr lang="en-IN" smtClean="0"/>
              <a:pPr/>
              <a:t>23-04-2015</a:t>
            </a:fld>
            <a:endParaRPr lang="en-IN"/>
          </a:p>
        </p:txBody>
      </p:sp>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108937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422E2B1-0E27-4578-AC32-489EAAA82916}" type="datetime1">
              <a:rPr lang="en-IN" smtClean="0"/>
              <a:pPr/>
              <a:t>23-04-2015</a:t>
            </a:fld>
            <a:endParaRPr lang="en-IN"/>
          </a:p>
        </p:txBody>
      </p:sp>
      <p:sp>
        <p:nvSpPr>
          <p:cNvPr id="9" name="Footer Placeholder 8"/>
          <p:cNvSpPr>
            <a:spLocks noGrp="1"/>
          </p:cNvSpPr>
          <p:nvPr>
            <p:ph type="ftr" sz="quarter" idx="11"/>
          </p:nvPr>
        </p:nvSpPr>
        <p:spPr/>
        <p:txBody>
          <a:bodyPr/>
          <a:lstStyle/>
          <a:p>
            <a:r>
              <a:rPr lang="en-IN" smtClean="0"/>
              <a:t>Blooming Beacon</a:t>
            </a:r>
            <a:endParaRPr lang="en-IN"/>
          </a:p>
        </p:txBody>
      </p:sp>
      <p:sp>
        <p:nvSpPr>
          <p:cNvPr id="10" name="Slide Number Placeholder 9"/>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247964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67CDC0E1-0B24-404E-B74F-274C2ACAD4C4}" type="datetime1">
              <a:rPr lang="en-IN" smtClean="0"/>
              <a:pPr/>
              <a:t>23-04-2015</a:t>
            </a:fld>
            <a:endParaRPr lang="en-IN"/>
          </a:p>
        </p:txBody>
      </p:sp>
      <p:sp>
        <p:nvSpPr>
          <p:cNvPr id="11" name="Footer Placeholder 10"/>
          <p:cNvSpPr>
            <a:spLocks noGrp="1"/>
          </p:cNvSpPr>
          <p:nvPr>
            <p:ph type="ftr" sz="quarter" idx="11"/>
          </p:nvPr>
        </p:nvSpPr>
        <p:spPr/>
        <p:txBody>
          <a:bodyPr/>
          <a:lstStyle/>
          <a:p>
            <a:r>
              <a:rPr lang="en-IN" smtClean="0"/>
              <a:t>Blooming Beacon</a:t>
            </a:r>
            <a:endParaRPr lang="en-IN"/>
          </a:p>
        </p:txBody>
      </p:sp>
      <p:sp>
        <p:nvSpPr>
          <p:cNvPr id="12" name="Slide Number Placeholder 11"/>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262250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6F178579-E1DD-493E-BDB6-9ADB91755295}" type="datetime1">
              <a:rPr lang="en-IN" smtClean="0"/>
              <a:pPr/>
              <a:t>23-04-2015</a:t>
            </a:fld>
            <a:endParaRPr lang="en-IN"/>
          </a:p>
        </p:txBody>
      </p:sp>
      <p:sp>
        <p:nvSpPr>
          <p:cNvPr id="7" name="Footer Placeholder 6"/>
          <p:cNvSpPr>
            <a:spLocks noGrp="1"/>
          </p:cNvSpPr>
          <p:nvPr>
            <p:ph type="ftr" sz="quarter" idx="11"/>
          </p:nvPr>
        </p:nvSpPr>
        <p:spPr/>
        <p:txBody>
          <a:bodyPr/>
          <a:lstStyle/>
          <a:p>
            <a:r>
              <a:rPr lang="en-IN" smtClean="0"/>
              <a:t>Blooming Beacon</a:t>
            </a:r>
            <a:endParaRPr lang="en-IN"/>
          </a:p>
        </p:txBody>
      </p:sp>
      <p:sp>
        <p:nvSpPr>
          <p:cNvPr id="8" name="Slide Number Placeholder 7"/>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62901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4961E4-B2BE-4F3E-BCB8-7A3229FA3805}" type="datetime1">
              <a:rPr lang="en-IN" smtClean="0"/>
              <a:pPr/>
              <a:t>23-04-2015</a:t>
            </a:fld>
            <a:endParaRPr lang="en-IN"/>
          </a:p>
        </p:txBody>
      </p:sp>
      <p:sp>
        <p:nvSpPr>
          <p:cNvPr id="6" name="Footer Placeholder 5"/>
          <p:cNvSpPr>
            <a:spLocks noGrp="1"/>
          </p:cNvSpPr>
          <p:nvPr>
            <p:ph type="ftr" sz="quarter" idx="11"/>
          </p:nvPr>
        </p:nvSpPr>
        <p:spPr/>
        <p:txBody>
          <a:bodyPr/>
          <a:lstStyle/>
          <a:p>
            <a:r>
              <a:rPr lang="en-IN" smtClean="0"/>
              <a:t>Blooming Beacon</a:t>
            </a:r>
            <a:endParaRPr lang="en-IN"/>
          </a:p>
        </p:txBody>
      </p:sp>
      <p:sp>
        <p:nvSpPr>
          <p:cNvPr id="7" name="Slide Number Placeholder 6"/>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73381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57566F1-1895-4065-9460-3A77B31ED69B}" type="datetime1">
              <a:rPr lang="en-IN" smtClean="0"/>
              <a:pPr/>
              <a:t>23-04-2015</a:t>
            </a:fld>
            <a:endParaRPr lang="en-IN"/>
          </a:p>
        </p:txBody>
      </p:sp>
      <p:sp>
        <p:nvSpPr>
          <p:cNvPr id="9" name="Footer Placeholder 8"/>
          <p:cNvSpPr>
            <a:spLocks noGrp="1"/>
          </p:cNvSpPr>
          <p:nvPr>
            <p:ph type="ftr" sz="quarter" idx="11"/>
          </p:nvPr>
        </p:nvSpPr>
        <p:spPr/>
        <p:txBody>
          <a:bodyPr/>
          <a:lstStyle/>
          <a:p>
            <a:r>
              <a:rPr lang="en-IN" smtClean="0"/>
              <a:t>Blooming Beacon</a:t>
            </a:r>
            <a:endParaRPr lang="en-IN"/>
          </a:p>
        </p:txBody>
      </p:sp>
      <p:sp>
        <p:nvSpPr>
          <p:cNvPr id="10" name="Slide Number Placeholder 9"/>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409790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D79324C-04B6-485A-BEEF-3F641F448F76}" type="datetime1">
              <a:rPr lang="en-IN" smtClean="0"/>
              <a:pPr/>
              <a:t>23-04-2015</a:t>
            </a:fld>
            <a:endParaRPr lang="en-IN"/>
          </a:p>
        </p:txBody>
      </p:sp>
      <p:sp>
        <p:nvSpPr>
          <p:cNvPr id="9" name="Footer Placeholder 8"/>
          <p:cNvSpPr>
            <a:spLocks noGrp="1"/>
          </p:cNvSpPr>
          <p:nvPr>
            <p:ph type="ftr" sz="quarter" idx="11"/>
          </p:nvPr>
        </p:nvSpPr>
        <p:spPr>
          <a:xfrm>
            <a:off x="2624326" y="6356351"/>
            <a:ext cx="4433638" cy="365125"/>
          </a:xfrm>
        </p:spPr>
        <p:txBody>
          <a:bodyPr/>
          <a:lstStyle/>
          <a:p>
            <a:r>
              <a:rPr lang="en-IN" smtClean="0"/>
              <a:t>Blooming Beacon</a:t>
            </a:r>
            <a:endParaRPr lang="en-IN"/>
          </a:p>
        </p:txBody>
      </p:sp>
      <p:sp>
        <p:nvSpPr>
          <p:cNvPr id="10" name="Slide Number Placeholder 9"/>
          <p:cNvSpPr>
            <a:spLocks noGrp="1"/>
          </p:cNvSpPr>
          <p:nvPr>
            <p:ph type="sldNum" sz="quarter" idx="12"/>
          </p:nvPr>
        </p:nvSpPr>
        <p:spPr/>
        <p:txBody>
          <a:body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248398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D57CEBEE-97BD-4525-8E7D-D92A9985A94A}" type="datetime1">
              <a:rPr lang="en-IN" smtClean="0"/>
              <a:pPr/>
              <a:t>23-04-2015</a:t>
            </a:fld>
            <a:endParaRPr lang="en-IN"/>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IN" smtClean="0"/>
              <a:t>Blooming Beacon</a:t>
            </a:r>
            <a:endParaRPr lang="en-IN"/>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66080D5-8CD2-4C5B-A716-0FB14DC6E564}" type="slidenum">
              <a:rPr lang="en-IN" smtClean="0"/>
              <a:pPr/>
              <a:t>‹#›</a:t>
            </a:fld>
            <a:endParaRPr lang="en-IN"/>
          </a:p>
        </p:txBody>
      </p:sp>
    </p:spTree>
    <p:extLst>
      <p:ext uri="{BB962C8B-B14F-4D97-AF65-F5344CB8AC3E}">
        <p14:creationId xmlns:p14="http://schemas.microsoft.com/office/powerpoint/2010/main" xmlns="" val="20880888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bloomingbeacon.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2400301" cy="4601183"/>
          </a:xfrm>
        </p:spPr>
        <p:txBody>
          <a:bodyPr>
            <a:normAutofit/>
          </a:bodyPr>
          <a:lstStyle/>
          <a:p>
            <a:r>
              <a:rPr lang="en-US" sz="3200" b="1" dirty="0" smtClean="0">
                <a:solidFill>
                  <a:schemeClr val="bg1"/>
                </a:solidFill>
                <a:latin typeface="Berlin Sans FB" panose="020E0602020502020306" pitchFamily="34" charset="0"/>
              </a:rPr>
              <a:t>BLOOMING BEACON</a:t>
            </a:r>
            <a:endParaRPr lang="en-IN" sz="3200" b="1" dirty="0">
              <a:solidFill>
                <a:schemeClr val="bg1"/>
              </a:solidFill>
              <a:latin typeface="Berlin Sans FB" panose="020E0602020502020306" pitchFamily="34" charset="0"/>
            </a:endParaRPr>
          </a:p>
        </p:txBody>
      </p:sp>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1</a:t>
            </a:fld>
            <a:endParaRPr lang="en-IN"/>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084512" y="863600"/>
            <a:ext cx="5121275" cy="5121275"/>
          </a:xfrm>
        </p:spPr>
      </p:pic>
    </p:spTree>
    <p:extLst>
      <p:ext uri="{BB962C8B-B14F-4D97-AF65-F5344CB8AC3E}">
        <p14:creationId xmlns:p14="http://schemas.microsoft.com/office/powerpoint/2010/main" xmlns="" val="409680245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10</a:t>
            </a:fld>
            <a:endParaRPr lang="en-IN"/>
          </a:p>
        </p:txBody>
      </p:sp>
      <p:sp>
        <p:nvSpPr>
          <p:cNvPr id="3" name="TextBox 2"/>
          <p:cNvSpPr txBox="1"/>
          <p:nvPr/>
        </p:nvSpPr>
        <p:spPr>
          <a:xfrm>
            <a:off x="2627784" y="836712"/>
            <a:ext cx="5702497" cy="707886"/>
          </a:xfrm>
          <a:prstGeom prst="rect">
            <a:avLst/>
          </a:prstGeom>
          <a:noFill/>
        </p:spPr>
        <p:txBody>
          <a:bodyPr wrap="square" rtlCol="0">
            <a:spAutoFit/>
          </a:bodyPr>
          <a:lstStyle/>
          <a:p>
            <a:r>
              <a:rPr lang="en-US" sz="2000" dirty="0" smtClean="0">
                <a:latin typeface="Berlin Sans FB" panose="020E0602020502020306" pitchFamily="34" charset="0"/>
              </a:rPr>
              <a:t>Our volunteers organizing an sport event to bring out competitive spirit of the children.</a:t>
            </a:r>
            <a:endParaRPr lang="en-US" sz="2000" dirty="0">
              <a:latin typeface="Berlin Sans FB" panose="020E0602020502020306"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1772816"/>
            <a:ext cx="6192688" cy="4320480"/>
          </a:xfrm>
          <a:prstGeom prst="rect">
            <a:avLst/>
          </a:prstGeom>
        </p:spPr>
      </p:pic>
      <p:sp>
        <p:nvSpPr>
          <p:cNvPr id="7" name="TextBox 6"/>
          <p:cNvSpPr txBox="1"/>
          <p:nvPr/>
        </p:nvSpPr>
        <p:spPr>
          <a:xfrm>
            <a:off x="251520" y="2780928"/>
            <a:ext cx="2088232" cy="861774"/>
          </a:xfrm>
          <a:prstGeom prst="rect">
            <a:avLst/>
          </a:prstGeom>
          <a:noFill/>
        </p:spPr>
        <p:txBody>
          <a:bodyPr wrap="square" rtlCol="0">
            <a:spAutoFit/>
          </a:bodyPr>
          <a:lstStyle/>
          <a:p>
            <a:r>
              <a:rPr lang="en-US" dirty="0" smtClean="0"/>
              <a:t>            </a:t>
            </a:r>
            <a:r>
              <a:rPr lang="en-US" sz="3200" dirty="0" smtClean="0">
                <a:solidFill>
                  <a:schemeClr val="bg1"/>
                </a:solidFill>
                <a:latin typeface="Berlin Sans FB" pitchFamily="34" charset="0"/>
              </a:rPr>
              <a:t>FOCUS!!</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4184536025"/>
      </p:ext>
    </p:extLst>
  </p:cSld>
  <p:clrMapOvr>
    <a:masterClrMapping/>
  </p:clrMapOvr>
  <p:transition spd="slow" advClick="0" advTm="100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1680233"/>
            <a:ext cx="6192688" cy="4413063"/>
          </a:xfrm>
          <a:prstGeom prst="rect">
            <a:avLst/>
          </a:prstGeom>
        </p:spPr>
      </p:pic>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11</a:t>
            </a:fld>
            <a:endParaRPr lang="en-IN"/>
          </a:p>
        </p:txBody>
      </p:sp>
      <p:sp>
        <p:nvSpPr>
          <p:cNvPr id="2" name="TextBox 1"/>
          <p:cNvSpPr txBox="1"/>
          <p:nvPr/>
        </p:nvSpPr>
        <p:spPr>
          <a:xfrm>
            <a:off x="2627784" y="764704"/>
            <a:ext cx="5558481" cy="707886"/>
          </a:xfrm>
          <a:prstGeom prst="rect">
            <a:avLst/>
          </a:prstGeom>
          <a:noFill/>
        </p:spPr>
        <p:txBody>
          <a:bodyPr wrap="square" rtlCol="0">
            <a:spAutoFit/>
          </a:bodyPr>
          <a:lstStyle/>
          <a:p>
            <a:r>
              <a:rPr lang="en-US" sz="2000" dirty="0" smtClean="0">
                <a:latin typeface="Berlin Sans FB" panose="020E0602020502020306" pitchFamily="34" charset="0"/>
              </a:rPr>
              <a:t>Our team interacting with the children to get a better insight in their life.</a:t>
            </a:r>
            <a:endParaRPr lang="en-US" sz="2000" dirty="0">
              <a:latin typeface="Berlin Sans FB" panose="020E0602020502020306" pitchFamily="34" charset="0"/>
            </a:endParaRPr>
          </a:p>
        </p:txBody>
      </p:sp>
      <p:sp>
        <p:nvSpPr>
          <p:cNvPr id="7" name="TextBox 6"/>
          <p:cNvSpPr txBox="1"/>
          <p:nvPr/>
        </p:nvSpPr>
        <p:spPr>
          <a:xfrm>
            <a:off x="0" y="2276872"/>
            <a:ext cx="2555776" cy="2062103"/>
          </a:xfrm>
          <a:prstGeom prst="rect">
            <a:avLst/>
          </a:prstGeom>
          <a:noFill/>
        </p:spPr>
        <p:txBody>
          <a:bodyPr wrap="square" rtlCol="0">
            <a:spAutoFit/>
          </a:bodyPr>
          <a:lstStyle/>
          <a:p>
            <a:r>
              <a:rPr lang="en-US" sz="3200" dirty="0" smtClean="0">
                <a:solidFill>
                  <a:schemeClr val="bg1"/>
                </a:solidFill>
                <a:latin typeface="Berlin Sans FB" pitchFamily="34" charset="0"/>
              </a:rPr>
              <a:t>Everyone has their own idiosyncratic gestures !! </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1418068345"/>
      </p:ext>
    </p:extLst>
  </p:cSld>
  <p:clrMapOvr>
    <a:masterClrMapping/>
  </p:clrMapOvr>
  <p:transition spd="slow" advTm="1000">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2073170"/>
            <a:ext cx="6192688" cy="4011943"/>
          </a:xfrm>
          <a:prstGeom prst="rect">
            <a:avLst/>
          </a:prstGeom>
        </p:spPr>
      </p:pic>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12</a:t>
            </a:fld>
            <a:endParaRPr lang="en-IN"/>
          </a:p>
        </p:txBody>
      </p:sp>
      <p:sp>
        <p:nvSpPr>
          <p:cNvPr id="7" name="TextBox 6"/>
          <p:cNvSpPr txBox="1"/>
          <p:nvPr/>
        </p:nvSpPr>
        <p:spPr>
          <a:xfrm>
            <a:off x="2627784" y="764704"/>
            <a:ext cx="5414465" cy="400110"/>
          </a:xfrm>
          <a:prstGeom prst="rect">
            <a:avLst/>
          </a:prstGeom>
          <a:noFill/>
        </p:spPr>
        <p:txBody>
          <a:bodyPr wrap="square" rtlCol="0">
            <a:spAutoFit/>
          </a:bodyPr>
          <a:lstStyle/>
          <a:p>
            <a:r>
              <a:rPr lang="en-US" sz="2000" dirty="0" smtClean="0">
                <a:latin typeface="Berlin Sans FB" panose="020E0602020502020306" pitchFamily="34" charset="0"/>
              </a:rPr>
              <a:t>Teaching children the spiritual aspect of life. </a:t>
            </a:r>
            <a:endParaRPr lang="en-US" sz="2000" dirty="0">
              <a:latin typeface="Berlin Sans FB" panose="020E0602020502020306" pitchFamily="34" charset="0"/>
            </a:endParaRPr>
          </a:p>
        </p:txBody>
      </p:sp>
      <p:sp>
        <p:nvSpPr>
          <p:cNvPr id="8" name="TextBox 7"/>
          <p:cNvSpPr txBox="1"/>
          <p:nvPr/>
        </p:nvSpPr>
        <p:spPr>
          <a:xfrm>
            <a:off x="0" y="2636912"/>
            <a:ext cx="2771800" cy="1077218"/>
          </a:xfrm>
          <a:prstGeom prst="rect">
            <a:avLst/>
          </a:prstGeom>
          <a:noFill/>
        </p:spPr>
        <p:txBody>
          <a:bodyPr wrap="square" rtlCol="0">
            <a:spAutoFit/>
          </a:bodyPr>
          <a:lstStyle/>
          <a:p>
            <a:r>
              <a:rPr lang="en-US" sz="3200" dirty="0" smtClean="0">
                <a:solidFill>
                  <a:schemeClr val="bg1"/>
                </a:solidFill>
                <a:latin typeface="Berlin Sans FB" pitchFamily="34" charset="0"/>
              </a:rPr>
              <a:t>Developing Concentration.</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1219552159"/>
      </p:ext>
    </p:extLst>
  </p:cSld>
  <p:clrMapOvr>
    <a:masterClrMapping/>
  </p:clrMapOvr>
  <p:transition spd="slow" advClick="0" advTm="1000">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1857916"/>
            <a:ext cx="6192688" cy="4238653"/>
          </a:xfrm>
          <a:prstGeom prst="rect">
            <a:avLst/>
          </a:prstGeom>
        </p:spPr>
      </p:pic>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13</a:t>
            </a:fld>
            <a:endParaRPr lang="en-IN"/>
          </a:p>
        </p:txBody>
      </p:sp>
      <p:sp>
        <p:nvSpPr>
          <p:cNvPr id="3" name="TextBox 2"/>
          <p:cNvSpPr txBox="1"/>
          <p:nvPr/>
        </p:nvSpPr>
        <p:spPr>
          <a:xfrm>
            <a:off x="2627784" y="692696"/>
            <a:ext cx="5347818" cy="1015663"/>
          </a:xfrm>
          <a:prstGeom prst="rect">
            <a:avLst/>
          </a:prstGeom>
          <a:noFill/>
        </p:spPr>
        <p:txBody>
          <a:bodyPr wrap="square" rtlCol="0">
            <a:spAutoFit/>
          </a:bodyPr>
          <a:lstStyle/>
          <a:p>
            <a:r>
              <a:rPr lang="en-US" sz="2000" dirty="0" smtClean="0">
                <a:latin typeface="Berlin Sans FB" panose="020E0602020502020306" pitchFamily="34" charset="0"/>
                <a:ea typeface="Adobe Fangsong Std R" panose="02020400000000000000" pitchFamily="18" charset="-128"/>
              </a:rPr>
              <a:t>There cannot be a better feeling than leaving these children with a big smile on their face after a day full of educational and fun events.</a:t>
            </a:r>
            <a:endParaRPr lang="en-US" sz="2000" dirty="0">
              <a:latin typeface="Berlin Sans FB" panose="020E0602020502020306" pitchFamily="34" charset="0"/>
              <a:ea typeface="Adobe Fangsong Std R" panose="02020400000000000000" pitchFamily="18" charset="-128"/>
            </a:endParaRPr>
          </a:p>
        </p:txBody>
      </p:sp>
      <p:sp>
        <p:nvSpPr>
          <p:cNvPr id="7" name="TextBox 6"/>
          <p:cNvSpPr txBox="1"/>
          <p:nvPr/>
        </p:nvSpPr>
        <p:spPr>
          <a:xfrm>
            <a:off x="179512" y="1844824"/>
            <a:ext cx="2160240" cy="3046988"/>
          </a:xfrm>
          <a:prstGeom prst="rect">
            <a:avLst/>
          </a:prstGeom>
          <a:noFill/>
        </p:spPr>
        <p:txBody>
          <a:bodyPr wrap="square" rtlCol="0">
            <a:spAutoFit/>
          </a:bodyPr>
          <a:lstStyle/>
          <a:p>
            <a:r>
              <a:rPr lang="en-US" sz="3200" dirty="0" smtClean="0">
                <a:solidFill>
                  <a:schemeClr val="bg1"/>
                </a:solidFill>
                <a:latin typeface="Berlin Sans FB" pitchFamily="34" charset="0"/>
              </a:rPr>
              <a:t>Beatific Smile marks the character of Bonhomie.</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2114859694"/>
      </p:ext>
    </p:extLst>
  </p:cSld>
  <p:clrMapOvr>
    <a:masterClrMapping/>
  </p:clrMapOvr>
  <p:transition spd="slow" advClick="0" advTm="1000">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564904"/>
            <a:ext cx="6965245" cy="1202485"/>
          </a:xfrm>
        </p:spPr>
        <p:txBody>
          <a:bodyPr>
            <a:normAutofit/>
          </a:bodyPr>
          <a:lstStyle/>
          <a:p>
            <a:r>
              <a:rPr lang="en-US" sz="3600" dirty="0" smtClean="0">
                <a:solidFill>
                  <a:schemeClr val="tx2">
                    <a:lumMod val="75000"/>
                  </a:schemeClr>
                </a:solidFill>
                <a:latin typeface="Berlin Sans FB" panose="020E0602020502020306" pitchFamily="34" charset="0"/>
              </a:rPr>
              <a:t>Our Independence Day Event</a:t>
            </a:r>
            <a:endParaRPr lang="en-IN" sz="3600" dirty="0">
              <a:solidFill>
                <a:schemeClr val="tx2">
                  <a:lumMod val="75000"/>
                </a:schemeClr>
              </a:solidFill>
              <a:latin typeface="Berlin Sans FB" panose="020E0602020502020306" pitchFamily="34" charset="0"/>
            </a:endParaRPr>
          </a:p>
        </p:txBody>
      </p:sp>
      <p:sp>
        <p:nvSpPr>
          <p:cNvPr id="3" name="Content Placeholder 2"/>
          <p:cNvSpPr>
            <a:spLocks noGrp="1"/>
          </p:cNvSpPr>
          <p:nvPr>
            <p:ph idx="1"/>
          </p:nvPr>
        </p:nvSpPr>
        <p:spPr>
          <a:xfrm>
            <a:off x="0" y="2060848"/>
            <a:ext cx="2699792" cy="2567110"/>
          </a:xfrm>
        </p:spPr>
        <p:txBody>
          <a:bodyPr>
            <a:normAutofit/>
          </a:bodyPr>
          <a:lstStyle/>
          <a:p>
            <a:pPr marL="0" indent="0" algn="ctr">
              <a:buNone/>
            </a:pPr>
            <a:r>
              <a:rPr lang="en-US" sz="2400" dirty="0" smtClean="0">
                <a:solidFill>
                  <a:schemeClr val="bg1"/>
                </a:solidFill>
                <a:latin typeface="Berlin Sans FB" panose="020E0602020502020306" pitchFamily="34" charset="0"/>
              </a:rPr>
              <a:t> </a:t>
            </a:r>
            <a:r>
              <a:rPr lang="en-US" sz="3200" dirty="0" smtClean="0">
                <a:solidFill>
                  <a:schemeClr val="bg1"/>
                </a:solidFill>
                <a:latin typeface="Berlin Sans FB" panose="020E0602020502020306" pitchFamily="34" charset="0"/>
              </a:rPr>
              <a:t>@Good life center,</a:t>
            </a:r>
          </a:p>
          <a:p>
            <a:pPr marL="0" indent="0" algn="ctr">
              <a:buNone/>
            </a:pPr>
            <a:r>
              <a:rPr lang="en-US" sz="3200" dirty="0" smtClean="0">
                <a:solidFill>
                  <a:schemeClr val="bg1"/>
                </a:solidFill>
                <a:latin typeface="Berlin Sans FB" panose="020E0602020502020306" pitchFamily="34" charset="0"/>
              </a:rPr>
              <a:t>Tambaram</a:t>
            </a:r>
            <a:endParaRPr lang="en-IN" sz="3200" dirty="0">
              <a:solidFill>
                <a:schemeClr val="bg1"/>
              </a:solidFill>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14</a:t>
            </a:fld>
            <a:endParaRPr lang="en-IN"/>
          </a:p>
        </p:txBody>
      </p:sp>
    </p:spTree>
    <p:extLst>
      <p:ext uri="{BB962C8B-B14F-4D97-AF65-F5344CB8AC3E}">
        <p14:creationId xmlns:p14="http://schemas.microsoft.com/office/powerpoint/2010/main" xmlns="" val="241802883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2060848"/>
            <a:ext cx="6192688" cy="4009537"/>
          </a:xfrm>
        </p:spPr>
      </p:pic>
      <p:sp>
        <p:nvSpPr>
          <p:cNvPr id="3" name="TextBox 2"/>
          <p:cNvSpPr txBox="1"/>
          <p:nvPr/>
        </p:nvSpPr>
        <p:spPr>
          <a:xfrm>
            <a:off x="179512" y="2492896"/>
            <a:ext cx="2401619" cy="2062103"/>
          </a:xfrm>
          <a:prstGeom prst="rect">
            <a:avLst/>
          </a:prstGeom>
          <a:noFill/>
        </p:spPr>
        <p:txBody>
          <a:bodyPr wrap="square" rtlCol="0">
            <a:spAutoFit/>
          </a:bodyPr>
          <a:lstStyle/>
          <a:p>
            <a:r>
              <a:rPr lang="en-US" sz="3200" dirty="0" smtClean="0">
                <a:solidFill>
                  <a:schemeClr val="bg1"/>
                </a:solidFill>
                <a:latin typeface="Berlin Sans FB" panose="020E0602020502020306" pitchFamily="34" charset="0"/>
              </a:rPr>
              <a:t>Cultural Programme</a:t>
            </a:r>
          </a:p>
          <a:p>
            <a:r>
              <a:rPr lang="en-US" sz="3200" dirty="0" smtClean="0">
                <a:solidFill>
                  <a:schemeClr val="bg1"/>
                </a:solidFill>
                <a:latin typeface="Berlin Sans FB" panose="020E0602020502020306" pitchFamily="34" charset="0"/>
              </a:rPr>
              <a:t>&amp; Flag Hoisting</a:t>
            </a:r>
            <a:endParaRPr lang="en-IN" sz="3200" dirty="0">
              <a:solidFill>
                <a:schemeClr val="bg1"/>
              </a:solidFill>
              <a:latin typeface="Berlin Sans FB" panose="020E0602020502020306" pitchFamily="34" charset="0"/>
            </a:endParaRPr>
          </a:p>
        </p:txBody>
      </p:sp>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15</a:t>
            </a:fld>
            <a:endParaRPr lang="en-IN"/>
          </a:p>
        </p:txBody>
      </p:sp>
      <p:sp>
        <p:nvSpPr>
          <p:cNvPr id="7" name="TextBox 6"/>
          <p:cNvSpPr txBox="1"/>
          <p:nvPr/>
        </p:nvSpPr>
        <p:spPr>
          <a:xfrm>
            <a:off x="2627784" y="692696"/>
            <a:ext cx="5760640" cy="1323439"/>
          </a:xfrm>
          <a:prstGeom prst="rect">
            <a:avLst/>
          </a:prstGeom>
          <a:noFill/>
        </p:spPr>
        <p:txBody>
          <a:bodyPr wrap="square" rtlCol="0">
            <a:spAutoFit/>
          </a:bodyPr>
          <a:lstStyle/>
          <a:p>
            <a:r>
              <a:rPr lang="en-US" sz="2000" dirty="0" smtClean="0">
                <a:latin typeface="Berlin Sans FB" pitchFamily="34" charset="0"/>
              </a:rPr>
              <a:t>It is imperative that the best efforts and hardship should be viewed in high regards. One way to pay your homage is through the means of awards and rewards.</a:t>
            </a:r>
            <a:endParaRPr lang="en-US" sz="2000" dirty="0">
              <a:latin typeface="Berlin Sans FB" pitchFamily="34" charset="0"/>
            </a:endParaRPr>
          </a:p>
        </p:txBody>
      </p:sp>
    </p:spTree>
    <p:extLst>
      <p:ext uri="{BB962C8B-B14F-4D97-AF65-F5344CB8AC3E}">
        <p14:creationId xmlns:p14="http://schemas.microsoft.com/office/powerpoint/2010/main" xmlns="" val="1145669697"/>
      </p:ext>
    </p:extLst>
  </p:cSld>
  <p:clrMapOvr>
    <a:masterClrMapping/>
  </p:clrMapOvr>
  <p:transition spd="slow" advClick="0" advTm="1000">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2276872"/>
            <a:ext cx="6192688" cy="3782056"/>
          </a:xfr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16</a:t>
            </a:fld>
            <a:endParaRPr lang="en-IN"/>
          </a:p>
        </p:txBody>
      </p:sp>
      <p:sp>
        <p:nvSpPr>
          <p:cNvPr id="2" name="TextBox 1"/>
          <p:cNvSpPr txBox="1"/>
          <p:nvPr/>
        </p:nvSpPr>
        <p:spPr>
          <a:xfrm>
            <a:off x="2627784" y="836712"/>
            <a:ext cx="5472608" cy="1384995"/>
          </a:xfrm>
          <a:prstGeom prst="rect">
            <a:avLst/>
          </a:prstGeom>
          <a:noFill/>
        </p:spPr>
        <p:txBody>
          <a:bodyPr wrap="square" rtlCol="0">
            <a:spAutoFit/>
          </a:bodyPr>
          <a:lstStyle/>
          <a:p>
            <a:r>
              <a:rPr lang="en-US" sz="2000" dirty="0" smtClean="0">
                <a:latin typeface="Berlin Sans FB" panose="020E0602020502020306" pitchFamily="34" charset="0"/>
              </a:rPr>
              <a:t>We understand our responsibility of spreading the sense  of brotherhood in our younger generation. Here ,the children are taking the pledge to be a ‘Indian’ rising above all social  segregation</a:t>
            </a:r>
            <a:r>
              <a:rPr lang="en-US" sz="2400" dirty="0" smtClean="0">
                <a:latin typeface="Berlin Sans FB" panose="020E0602020502020306" pitchFamily="34" charset="0"/>
              </a:rPr>
              <a:t>.</a:t>
            </a:r>
            <a:endParaRPr lang="en-US" sz="2400" dirty="0">
              <a:latin typeface="Berlin Sans FB" panose="020E0602020502020306" pitchFamily="34" charset="0"/>
            </a:endParaRPr>
          </a:p>
        </p:txBody>
      </p:sp>
      <p:sp>
        <p:nvSpPr>
          <p:cNvPr id="6" name="TextBox 5"/>
          <p:cNvSpPr txBox="1"/>
          <p:nvPr/>
        </p:nvSpPr>
        <p:spPr>
          <a:xfrm>
            <a:off x="251520" y="2276872"/>
            <a:ext cx="2088232" cy="2062103"/>
          </a:xfrm>
          <a:prstGeom prst="rect">
            <a:avLst/>
          </a:prstGeom>
          <a:noFill/>
        </p:spPr>
        <p:txBody>
          <a:bodyPr wrap="square" rtlCol="0">
            <a:spAutoFit/>
          </a:bodyPr>
          <a:lstStyle/>
          <a:p>
            <a:r>
              <a:rPr lang="en-US" sz="3200" dirty="0" smtClean="0">
                <a:solidFill>
                  <a:schemeClr val="bg1"/>
                </a:solidFill>
                <a:latin typeface="Berlin Sans FB" pitchFamily="34" charset="0"/>
              </a:rPr>
              <a:t>United we </a:t>
            </a:r>
            <a:r>
              <a:rPr lang="en-US" sz="3200" b="1" dirty="0" smtClean="0">
                <a:solidFill>
                  <a:schemeClr val="bg1"/>
                </a:solidFill>
                <a:latin typeface="Berlin Sans FB" pitchFamily="34" charset="0"/>
              </a:rPr>
              <a:t>Stand</a:t>
            </a:r>
            <a:r>
              <a:rPr lang="en-US" sz="3200" dirty="0" smtClean="0">
                <a:solidFill>
                  <a:schemeClr val="bg1"/>
                </a:solidFill>
                <a:latin typeface="Berlin Sans FB" pitchFamily="34" charset="0"/>
              </a:rPr>
              <a:t>;</a:t>
            </a:r>
          </a:p>
          <a:p>
            <a:r>
              <a:rPr lang="en-US" sz="3200" dirty="0" smtClean="0">
                <a:solidFill>
                  <a:schemeClr val="bg1"/>
                </a:solidFill>
                <a:latin typeface="Berlin Sans FB" pitchFamily="34" charset="0"/>
              </a:rPr>
              <a:t>Divided we fall.</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3168235999"/>
      </p:ext>
    </p:extLst>
  </p:cSld>
  <p:clrMapOvr>
    <a:masterClrMapping/>
  </p:clrMapOvr>
  <p:transition spd="slow" advClick="0" advTm="1000">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2420888"/>
            <a:ext cx="3960440" cy="3635517"/>
          </a:xfr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7" name="Slide Number Placeholder 6"/>
          <p:cNvSpPr>
            <a:spLocks noGrp="1"/>
          </p:cNvSpPr>
          <p:nvPr>
            <p:ph type="sldNum" sz="quarter" idx="12"/>
          </p:nvPr>
        </p:nvSpPr>
        <p:spPr/>
        <p:txBody>
          <a:bodyPr/>
          <a:lstStyle/>
          <a:p>
            <a:fld id="{466080D5-8CD2-4C5B-A716-0FB14DC6E564}" type="slidenum">
              <a:rPr lang="en-IN" smtClean="0"/>
              <a:pPr/>
              <a:t>17</a:t>
            </a:fld>
            <a:endParaRPr lang="en-IN"/>
          </a:p>
        </p:txBody>
      </p:sp>
      <p:sp>
        <p:nvSpPr>
          <p:cNvPr id="2" name="TextBox 1"/>
          <p:cNvSpPr txBox="1"/>
          <p:nvPr/>
        </p:nvSpPr>
        <p:spPr>
          <a:xfrm>
            <a:off x="2555776" y="692696"/>
            <a:ext cx="5760640" cy="1631216"/>
          </a:xfrm>
          <a:prstGeom prst="rect">
            <a:avLst/>
          </a:prstGeom>
          <a:noFill/>
        </p:spPr>
        <p:txBody>
          <a:bodyPr wrap="square" rtlCol="0">
            <a:spAutoFit/>
          </a:bodyPr>
          <a:lstStyle/>
          <a:p>
            <a:r>
              <a:rPr lang="en-US" i="1" dirty="0"/>
              <a:t>“</a:t>
            </a:r>
            <a:r>
              <a:rPr lang="en-US" sz="2000" i="1" dirty="0">
                <a:latin typeface="Berlin Sans FB" panose="020E0602020502020306" pitchFamily="34" charset="0"/>
              </a:rPr>
              <a:t>Under this flag, there is no difference between a prince and a peasant, between the rich and the poor, between man and women."</a:t>
            </a:r>
            <a:r>
              <a:rPr lang="en-US" sz="2000" dirty="0">
                <a:latin typeface="Berlin Sans FB" panose="020E0602020502020306" pitchFamily="34" charset="0"/>
              </a:rPr>
              <a:t> </a:t>
            </a:r>
            <a:r>
              <a:rPr lang="en-US" sz="2000" b="1" i="1" dirty="0">
                <a:latin typeface="Berlin Sans FB" panose="020E0602020502020306" pitchFamily="34" charset="0"/>
              </a:rPr>
              <a:t>-</a:t>
            </a:r>
            <a:r>
              <a:rPr lang="en-US" sz="2000" b="1" i="1" dirty="0" err="1">
                <a:latin typeface="Berlin Sans FB" panose="020E0602020502020306" pitchFamily="34" charset="0"/>
              </a:rPr>
              <a:t>Sarojini</a:t>
            </a:r>
            <a:r>
              <a:rPr lang="en-US" sz="2000" b="1" i="1" dirty="0">
                <a:latin typeface="Berlin Sans FB" panose="020E0602020502020306" pitchFamily="34" charset="0"/>
              </a:rPr>
              <a:t> Naidu</a:t>
            </a:r>
            <a:r>
              <a:rPr lang="en-US" sz="2000" dirty="0">
                <a:latin typeface="Berlin Sans FB" panose="020E0602020502020306" pitchFamily="34" charset="0"/>
              </a:rPr>
              <a:t/>
            </a:r>
            <a:br>
              <a:rPr lang="en-US" sz="2000" dirty="0">
                <a:latin typeface="Berlin Sans FB" panose="020E0602020502020306" pitchFamily="34" charset="0"/>
              </a:rPr>
            </a:br>
            <a:r>
              <a:rPr lang="en-US" sz="2000" dirty="0" smtClean="0">
                <a:latin typeface="Berlin Sans FB" panose="020E0602020502020306" pitchFamily="34" charset="0"/>
              </a:rPr>
              <a:t>Imparting this spirit to the children ,our team conducted the flag hosting ceremony</a:t>
            </a:r>
            <a:endParaRPr lang="en-US" sz="2000" dirty="0">
              <a:latin typeface="Berlin Sans FB" panose="020E0602020502020306" pitchFamily="34" charset="0"/>
            </a:endParaRPr>
          </a:p>
        </p:txBody>
      </p:sp>
      <p:sp>
        <p:nvSpPr>
          <p:cNvPr id="6" name="TextBox 5"/>
          <p:cNvSpPr txBox="1"/>
          <p:nvPr/>
        </p:nvSpPr>
        <p:spPr>
          <a:xfrm>
            <a:off x="251520" y="2564904"/>
            <a:ext cx="2088232" cy="1569660"/>
          </a:xfrm>
          <a:prstGeom prst="rect">
            <a:avLst/>
          </a:prstGeom>
          <a:noFill/>
        </p:spPr>
        <p:txBody>
          <a:bodyPr wrap="square" rtlCol="0">
            <a:spAutoFit/>
          </a:bodyPr>
          <a:lstStyle/>
          <a:p>
            <a:r>
              <a:rPr lang="en-US" sz="3200" dirty="0" smtClean="0">
                <a:solidFill>
                  <a:schemeClr val="bg1"/>
                </a:solidFill>
                <a:latin typeface="Berlin Sans FB" pitchFamily="34" charset="0"/>
              </a:rPr>
              <a:t>Proud to be an Indian.</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3402625460"/>
      </p:ext>
    </p:extLst>
  </p:cSld>
  <p:clrMapOvr>
    <a:masterClrMapping/>
  </p:clrMapOvr>
  <mc:AlternateContent xmlns:mc="http://schemas.openxmlformats.org/markup-compatibility/2006">
    <mc:Choice xmlns:p14="http://schemas.microsoft.com/office/powerpoint/2010/main" xmlns="" Requires="p14">
      <p:transition spd="slow" p14:dur="1200" advClick="0" advTm="1000">
        <p14:prism/>
      </p:transition>
    </mc:Choice>
    <mc:Fallback>
      <p:transition spd="slow" advClick="0" advTm="1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2210612" cy="4601183"/>
          </a:xfrm>
        </p:spPr>
        <p:txBody>
          <a:bodyPr>
            <a:normAutofit/>
          </a:bodyPr>
          <a:lstStyle/>
          <a:p>
            <a:r>
              <a:rPr lang="en-US" dirty="0" smtClean="0">
                <a:solidFill>
                  <a:schemeClr val="bg1"/>
                </a:solidFill>
                <a:latin typeface="Berlin Sans FB" panose="020E0602020502020306" pitchFamily="34" charset="0"/>
              </a:rPr>
              <a:t>Child care foundation,</a:t>
            </a:r>
            <a:br>
              <a:rPr lang="en-US" dirty="0" smtClean="0">
                <a:solidFill>
                  <a:schemeClr val="bg1"/>
                </a:solidFill>
                <a:latin typeface="Berlin Sans FB" panose="020E0602020502020306" pitchFamily="34" charset="0"/>
              </a:rPr>
            </a:br>
            <a:r>
              <a:rPr lang="en-US" dirty="0">
                <a:solidFill>
                  <a:schemeClr val="bg1"/>
                </a:solidFill>
                <a:latin typeface="Berlin Sans FB" panose="020E0602020502020306" pitchFamily="34" charset="0"/>
              </a:rPr>
              <a:t>T</a:t>
            </a:r>
            <a:r>
              <a:rPr lang="en-US" dirty="0" smtClean="0">
                <a:solidFill>
                  <a:schemeClr val="bg1"/>
                </a:solidFill>
                <a:latin typeface="Berlin Sans FB" panose="020E0602020502020306" pitchFamily="34" charset="0"/>
              </a:rPr>
              <a:t>ambaram</a:t>
            </a:r>
            <a:endParaRPr lang="en-US" dirty="0">
              <a:solidFill>
                <a:schemeClr val="bg1"/>
              </a:solidFill>
              <a:latin typeface="Berlin Sans FB" panose="020E0602020502020306" pitchFamily="34" charset="0"/>
            </a:endParaRPr>
          </a:p>
        </p:txBody>
      </p:sp>
      <p:sp>
        <p:nvSpPr>
          <p:cNvPr id="3" name="Content Placeholder 2"/>
          <p:cNvSpPr>
            <a:spLocks noGrp="1"/>
          </p:cNvSpPr>
          <p:nvPr>
            <p:ph idx="1"/>
          </p:nvPr>
        </p:nvSpPr>
        <p:spPr>
          <a:xfrm>
            <a:off x="2627784" y="1335397"/>
            <a:ext cx="6196405" cy="3603812"/>
          </a:xfrm>
        </p:spPr>
        <p:txBody>
          <a:bodyPr>
            <a:normAutofit/>
          </a:bodyPr>
          <a:lstStyle/>
          <a:p>
            <a:r>
              <a:rPr lang="en-US" sz="2000" dirty="0" smtClean="0">
                <a:solidFill>
                  <a:schemeClr val="tx1"/>
                </a:solidFill>
                <a:latin typeface="Berlin Sans FB" panose="020E0602020502020306" pitchFamily="34" charset="0"/>
              </a:rPr>
              <a:t>On 16</a:t>
            </a:r>
            <a:r>
              <a:rPr lang="en-US" sz="2000" baseline="30000" dirty="0" smtClean="0">
                <a:solidFill>
                  <a:schemeClr val="tx1"/>
                </a:solidFill>
                <a:latin typeface="Berlin Sans FB" panose="020E0602020502020306" pitchFamily="34" charset="0"/>
              </a:rPr>
              <a:t>th</a:t>
            </a:r>
            <a:r>
              <a:rPr lang="en-US" sz="2000" dirty="0" smtClean="0">
                <a:solidFill>
                  <a:schemeClr val="tx1"/>
                </a:solidFill>
                <a:latin typeface="Berlin Sans FB" panose="020E0602020502020306" pitchFamily="34" charset="0"/>
              </a:rPr>
              <a:t> august just after independence day we conducted an awareness program in the ashram. We taught students about general food habits and daily routine</a:t>
            </a:r>
            <a:r>
              <a:rPr lang="en-US" sz="2000" dirty="0" smtClean="0">
                <a:latin typeface="Berlin Sans FB" panose="020E0602020502020306" pitchFamily="34" charset="0"/>
              </a:rPr>
              <a:t>.</a:t>
            </a:r>
            <a:endParaRPr lang="en-US" sz="2000" dirty="0">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18</a:t>
            </a:fld>
            <a:endParaRPr lang="en-IN"/>
          </a:p>
        </p:txBody>
      </p:sp>
    </p:spTree>
    <p:extLst>
      <p:ext uri="{BB962C8B-B14F-4D97-AF65-F5344CB8AC3E}">
        <p14:creationId xmlns:p14="http://schemas.microsoft.com/office/powerpoint/2010/main" xmlns="" val="300129531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erlin Sans FB" pitchFamily="34" charset="0"/>
              </a:rPr>
              <a:t>Our members mentoring the children</a:t>
            </a:r>
            <a:endParaRPr lang="en-US" sz="3200" dirty="0">
              <a:latin typeface="Berlin Sans FB"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3" y="1916832"/>
            <a:ext cx="6120681" cy="4138823"/>
          </a:xfr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19</a:t>
            </a:fld>
            <a:endParaRPr lang="en-IN"/>
          </a:p>
        </p:txBody>
      </p:sp>
      <p:sp>
        <p:nvSpPr>
          <p:cNvPr id="6" name="TextBox 5"/>
          <p:cNvSpPr txBox="1"/>
          <p:nvPr/>
        </p:nvSpPr>
        <p:spPr>
          <a:xfrm>
            <a:off x="2627784" y="764704"/>
            <a:ext cx="4824536" cy="1015663"/>
          </a:xfrm>
          <a:prstGeom prst="rect">
            <a:avLst/>
          </a:prstGeom>
          <a:noFill/>
        </p:spPr>
        <p:txBody>
          <a:bodyPr wrap="square" rtlCol="0">
            <a:spAutoFit/>
          </a:bodyPr>
          <a:lstStyle/>
          <a:p>
            <a:r>
              <a:rPr lang="en-US" sz="2000" dirty="0" smtClean="0">
                <a:latin typeface="Berlin Sans FB" pitchFamily="34" charset="0"/>
              </a:rPr>
              <a:t>It is very important that children take care of their personal hygiene. This is what we are trying to teach them here.</a:t>
            </a:r>
            <a:endParaRPr lang="en-US" sz="2000" dirty="0">
              <a:latin typeface="Berlin Sans FB" pitchFamily="34" charset="0"/>
            </a:endParaRPr>
          </a:p>
        </p:txBody>
      </p:sp>
    </p:spTree>
    <p:extLst>
      <p:ext uri="{BB962C8B-B14F-4D97-AF65-F5344CB8AC3E}">
        <p14:creationId xmlns:p14="http://schemas.microsoft.com/office/powerpoint/2010/main" xmlns="" val="1120038004"/>
      </p:ext>
    </p:extLst>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2210612" cy="4601183"/>
          </a:xfrm>
        </p:spPr>
        <p:txBody>
          <a:bodyPr/>
          <a:lstStyle/>
          <a:p>
            <a:r>
              <a:rPr lang="en-US" dirty="0" smtClean="0">
                <a:solidFill>
                  <a:schemeClr val="bg1"/>
                </a:solidFill>
                <a:latin typeface="Berlin Sans FB" panose="020E0602020502020306" pitchFamily="34" charset="0"/>
              </a:rPr>
              <a:t>What is </a:t>
            </a:r>
            <a:r>
              <a:rPr lang="en-US" b="1" dirty="0" smtClean="0">
                <a:solidFill>
                  <a:schemeClr val="bg1"/>
                </a:solidFill>
                <a:latin typeface="Berlin Sans FB" panose="020E0602020502020306" pitchFamily="34" charset="0"/>
              </a:rPr>
              <a:t>Blooming Beacon</a:t>
            </a:r>
            <a:r>
              <a:rPr lang="en-US" dirty="0" smtClean="0">
                <a:solidFill>
                  <a:schemeClr val="bg1"/>
                </a:solidFill>
                <a:latin typeface="Berlin Sans FB" panose="020E0602020502020306" pitchFamily="34" charset="0"/>
              </a:rPr>
              <a:t>?</a:t>
            </a:r>
            <a:endParaRPr lang="en-IN" dirty="0">
              <a:solidFill>
                <a:schemeClr val="bg1"/>
              </a:solidFill>
              <a:latin typeface="Berlin Sans FB" panose="020E0602020502020306" pitchFamily="34" charset="0"/>
            </a:endParaRPr>
          </a:p>
        </p:txBody>
      </p:sp>
      <p:sp>
        <p:nvSpPr>
          <p:cNvPr id="3" name="Content Placeholder 2"/>
          <p:cNvSpPr>
            <a:spLocks noGrp="1"/>
          </p:cNvSpPr>
          <p:nvPr>
            <p:ph idx="1"/>
          </p:nvPr>
        </p:nvSpPr>
        <p:spPr>
          <a:xfrm>
            <a:off x="2627784" y="1622523"/>
            <a:ext cx="6196405" cy="3603812"/>
          </a:xfrm>
        </p:spPr>
        <p:txBody>
          <a:bodyPr>
            <a:normAutofit/>
          </a:bodyPr>
          <a:lstStyle/>
          <a:p>
            <a:r>
              <a:rPr lang="en-US" sz="2000" dirty="0" smtClean="0">
                <a:solidFill>
                  <a:schemeClr val="tx2">
                    <a:lumMod val="75000"/>
                  </a:schemeClr>
                </a:solidFill>
                <a:latin typeface="Berlin Sans FB" panose="020E0602020502020306" pitchFamily="34" charset="0"/>
              </a:rPr>
              <a:t>Blooming Beacon is a student community Aimed at social welfare. Our aim is to empower women and children. We work to channelize youth’s energy in the right direction. Blooming Beacon with its mottos aims at Social development.</a:t>
            </a:r>
            <a:endParaRPr lang="en-IN" sz="2000" dirty="0">
              <a:solidFill>
                <a:schemeClr val="tx2">
                  <a:lumMod val="75000"/>
                </a:schemeClr>
              </a:solidFill>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a:t>
            </a:fld>
            <a:endParaRPr lang="en-IN"/>
          </a:p>
        </p:txBody>
      </p:sp>
    </p:spTree>
    <p:extLst>
      <p:ext uri="{BB962C8B-B14F-4D97-AF65-F5344CB8AC3E}">
        <p14:creationId xmlns:p14="http://schemas.microsoft.com/office/powerpoint/2010/main" xmlns="" val="295141309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1628800"/>
            <a:ext cx="6120680" cy="4464496"/>
          </a:xfr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20</a:t>
            </a:fld>
            <a:endParaRPr lang="en-IN"/>
          </a:p>
        </p:txBody>
      </p:sp>
      <p:sp>
        <p:nvSpPr>
          <p:cNvPr id="6" name="TextBox 5"/>
          <p:cNvSpPr txBox="1"/>
          <p:nvPr/>
        </p:nvSpPr>
        <p:spPr>
          <a:xfrm>
            <a:off x="323528" y="2276872"/>
            <a:ext cx="2555776" cy="2062103"/>
          </a:xfrm>
          <a:prstGeom prst="rect">
            <a:avLst/>
          </a:prstGeom>
          <a:noFill/>
        </p:spPr>
        <p:txBody>
          <a:bodyPr wrap="square" rtlCol="0">
            <a:spAutoFit/>
          </a:bodyPr>
          <a:lstStyle/>
          <a:p>
            <a:r>
              <a:rPr lang="en-US" sz="3200" dirty="0" smtClean="0">
                <a:solidFill>
                  <a:schemeClr val="bg1"/>
                </a:solidFill>
                <a:latin typeface="Berlin Sans FB" pitchFamily="34" charset="0"/>
              </a:rPr>
              <a:t>Because personal hygiene is important.</a:t>
            </a:r>
            <a:endParaRPr lang="en-US" sz="3200" dirty="0">
              <a:solidFill>
                <a:schemeClr val="bg1"/>
              </a:solidFill>
              <a:latin typeface="Berlin Sans FB" pitchFamily="34" charset="0"/>
            </a:endParaRPr>
          </a:p>
        </p:txBody>
      </p:sp>
      <p:sp>
        <p:nvSpPr>
          <p:cNvPr id="7" name="TextBox 6"/>
          <p:cNvSpPr txBox="1"/>
          <p:nvPr/>
        </p:nvSpPr>
        <p:spPr>
          <a:xfrm>
            <a:off x="2699792" y="836712"/>
            <a:ext cx="5472608" cy="707886"/>
          </a:xfrm>
          <a:prstGeom prst="rect">
            <a:avLst/>
          </a:prstGeom>
          <a:noFill/>
        </p:spPr>
        <p:txBody>
          <a:bodyPr wrap="square" rtlCol="0">
            <a:spAutoFit/>
          </a:bodyPr>
          <a:lstStyle/>
          <a:p>
            <a:r>
              <a:rPr lang="en-US" sz="2000" dirty="0" smtClean="0">
                <a:latin typeface="Berlin Sans FB" pitchFamily="34" charset="0"/>
              </a:rPr>
              <a:t>Well here we have a sparkling set of Teeth. Let’s promote them for others to have them too.</a:t>
            </a:r>
            <a:endParaRPr lang="en-US" sz="2000" dirty="0">
              <a:latin typeface="Berlin Sans FB" pitchFamily="34" charset="0"/>
            </a:endParaRPr>
          </a:p>
        </p:txBody>
      </p:sp>
    </p:spTree>
    <p:extLst>
      <p:ext uri="{BB962C8B-B14F-4D97-AF65-F5344CB8AC3E}">
        <p14:creationId xmlns:p14="http://schemas.microsoft.com/office/powerpoint/2010/main" xmlns="" val="334764202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2780928"/>
            <a:ext cx="5040560" cy="3319620"/>
          </a:xfr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21</a:t>
            </a:fld>
            <a:endParaRPr lang="en-IN"/>
          </a:p>
        </p:txBody>
      </p:sp>
      <p:sp>
        <p:nvSpPr>
          <p:cNvPr id="2" name="TextBox 1"/>
          <p:cNvSpPr txBox="1"/>
          <p:nvPr/>
        </p:nvSpPr>
        <p:spPr>
          <a:xfrm>
            <a:off x="2901951" y="980728"/>
            <a:ext cx="5702497" cy="1944216"/>
          </a:xfrm>
          <a:prstGeom prst="rect">
            <a:avLst/>
          </a:prstGeom>
          <a:noFill/>
        </p:spPr>
        <p:txBody>
          <a:bodyPr wrap="square" rtlCol="0">
            <a:spAutoFit/>
          </a:bodyPr>
          <a:lstStyle/>
          <a:p>
            <a:endParaRPr lang="en-US" dirty="0"/>
          </a:p>
        </p:txBody>
      </p:sp>
      <p:sp>
        <p:nvSpPr>
          <p:cNvPr id="6" name="TextBox 5"/>
          <p:cNvSpPr txBox="1"/>
          <p:nvPr/>
        </p:nvSpPr>
        <p:spPr>
          <a:xfrm>
            <a:off x="179512" y="1772816"/>
            <a:ext cx="2555776" cy="3323987"/>
          </a:xfrm>
          <a:prstGeom prst="rect">
            <a:avLst/>
          </a:prstGeom>
          <a:noFill/>
        </p:spPr>
        <p:txBody>
          <a:bodyPr wrap="square" rtlCol="0">
            <a:spAutoFit/>
          </a:bodyPr>
          <a:lstStyle/>
          <a:p>
            <a:r>
              <a:rPr lang="en-US" sz="3200" dirty="0" smtClean="0">
                <a:solidFill>
                  <a:schemeClr val="bg1"/>
                </a:solidFill>
                <a:latin typeface="Berlin Sans FB" pitchFamily="34" charset="0"/>
              </a:rPr>
              <a:t>Its etiquette and manners that constitutes one’s personality. </a:t>
            </a:r>
          </a:p>
          <a:p>
            <a:endParaRPr lang="en-US" dirty="0"/>
          </a:p>
        </p:txBody>
      </p:sp>
      <p:sp>
        <p:nvSpPr>
          <p:cNvPr id="7" name="TextBox 6"/>
          <p:cNvSpPr txBox="1"/>
          <p:nvPr/>
        </p:nvSpPr>
        <p:spPr>
          <a:xfrm>
            <a:off x="2843808" y="836712"/>
            <a:ext cx="5760640" cy="1938992"/>
          </a:xfrm>
          <a:prstGeom prst="rect">
            <a:avLst/>
          </a:prstGeom>
          <a:noFill/>
        </p:spPr>
        <p:txBody>
          <a:bodyPr wrap="square" rtlCol="0">
            <a:spAutoFit/>
          </a:bodyPr>
          <a:lstStyle/>
          <a:p>
            <a:r>
              <a:rPr lang="en-US" sz="2000" dirty="0" smtClean="0">
                <a:latin typeface="Berlin Sans FB" pitchFamily="34" charset="0"/>
              </a:rPr>
              <a:t>When wealth is lost, nothing is lost</a:t>
            </a:r>
          </a:p>
          <a:p>
            <a:r>
              <a:rPr lang="en-US" sz="2000" dirty="0" smtClean="0">
                <a:latin typeface="Berlin Sans FB" pitchFamily="34" charset="0"/>
              </a:rPr>
              <a:t>When health is lost everything is lost</a:t>
            </a:r>
          </a:p>
          <a:p>
            <a:r>
              <a:rPr lang="en-US" sz="2000" dirty="0" smtClean="0">
                <a:latin typeface="Berlin Sans FB" pitchFamily="34" charset="0"/>
              </a:rPr>
              <a:t>But when character is lost everything is lost.</a:t>
            </a:r>
          </a:p>
          <a:p>
            <a:endParaRPr lang="en-US" sz="2000" dirty="0" smtClean="0">
              <a:latin typeface="Berlin Sans FB" pitchFamily="34" charset="0"/>
            </a:endParaRPr>
          </a:p>
          <a:p>
            <a:r>
              <a:rPr lang="en-US" sz="2000" dirty="0" smtClean="0">
                <a:latin typeface="Berlin Sans FB" pitchFamily="34" charset="0"/>
              </a:rPr>
              <a:t>As NGO we realize our responsibility to promote character building among the children.</a:t>
            </a:r>
            <a:endParaRPr lang="en-US" sz="2000" dirty="0">
              <a:latin typeface="Berlin Sans FB" pitchFamily="34" charset="0"/>
            </a:endParaRPr>
          </a:p>
        </p:txBody>
      </p:sp>
    </p:spTree>
    <p:extLst>
      <p:ext uri="{BB962C8B-B14F-4D97-AF65-F5344CB8AC3E}">
        <p14:creationId xmlns:p14="http://schemas.microsoft.com/office/powerpoint/2010/main" xmlns="" val="2130934299"/>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52936"/>
            <a:ext cx="6965245" cy="1202485"/>
          </a:xfrm>
        </p:spPr>
        <p:txBody>
          <a:bodyPr>
            <a:noAutofit/>
          </a:bodyPr>
          <a:lstStyle/>
          <a:p>
            <a:r>
              <a:rPr lang="en-US" sz="3600" dirty="0">
                <a:latin typeface="Berlin Sans FB" panose="020E0602020502020306" pitchFamily="34" charset="0"/>
              </a:rPr>
              <a:t>Event </a:t>
            </a:r>
            <a:r>
              <a:rPr lang="en-US" sz="3600" dirty="0" smtClean="0">
                <a:latin typeface="Berlin Sans FB" panose="020E0602020502020306" pitchFamily="34" charset="0"/>
              </a:rPr>
              <a:t>– v</a:t>
            </a:r>
            <a:r>
              <a:rPr lang="en-US" sz="2400" dirty="0" smtClean="0">
                <a:latin typeface="Berlin Sans FB" panose="020E0602020502020306" pitchFamily="34" charset="0"/>
              </a:rPr>
              <a:t/>
            </a:r>
            <a:br>
              <a:rPr lang="en-US" sz="2400" dirty="0" smtClean="0">
                <a:latin typeface="Berlin Sans FB" panose="020E0602020502020306" pitchFamily="34" charset="0"/>
              </a:rPr>
            </a:br>
            <a:r>
              <a:rPr lang="en-US" sz="2400" dirty="0">
                <a:latin typeface="Berlin Sans FB" panose="020E0602020502020306" pitchFamily="34" charset="0"/>
              </a:rPr>
              <a:t>Sivananda ashram </a:t>
            </a:r>
            <a:br>
              <a:rPr lang="en-US" sz="2400" dirty="0">
                <a:latin typeface="Berlin Sans FB" panose="020E0602020502020306" pitchFamily="34" charset="0"/>
              </a:rPr>
            </a:br>
            <a:r>
              <a:rPr lang="en-US" sz="2400" dirty="0">
                <a:latin typeface="Berlin Sans FB" panose="020E0602020502020306" pitchFamily="34" charset="0"/>
              </a:rPr>
              <a:t>potheri</a:t>
            </a:r>
            <a:br>
              <a:rPr lang="en-US" sz="2400" dirty="0">
                <a:latin typeface="Berlin Sans FB" panose="020E0602020502020306" pitchFamily="34" charset="0"/>
              </a:rPr>
            </a:br>
            <a:endParaRPr lang="en-US" sz="2400" dirty="0">
              <a:latin typeface="Berlin Sans FB" panose="020E0602020502020306" pitchFamily="34" charset="0"/>
            </a:endParaRPr>
          </a:p>
        </p:txBody>
      </p:sp>
      <p:sp>
        <p:nvSpPr>
          <p:cNvPr id="3" name="Content Placeholder 2"/>
          <p:cNvSpPr>
            <a:spLocks noGrp="1"/>
          </p:cNvSpPr>
          <p:nvPr>
            <p:ph idx="1"/>
          </p:nvPr>
        </p:nvSpPr>
        <p:spPr>
          <a:xfrm>
            <a:off x="2627784" y="1628800"/>
            <a:ext cx="6196405" cy="3603812"/>
          </a:xfrm>
        </p:spPr>
        <p:txBody>
          <a:bodyPr>
            <a:normAutofit/>
          </a:bodyPr>
          <a:lstStyle/>
          <a:p>
            <a:r>
              <a:rPr lang="en-US" sz="2000" dirty="0" smtClean="0">
                <a:solidFill>
                  <a:schemeClr val="tx1"/>
                </a:solidFill>
                <a:latin typeface="Berlin Sans FB" panose="020E0602020502020306" pitchFamily="34" charset="0"/>
              </a:rPr>
              <a:t>Again we come back to where it all started, This time we tried finding </a:t>
            </a:r>
            <a:r>
              <a:rPr lang="en-US" sz="2000" dirty="0">
                <a:solidFill>
                  <a:schemeClr val="tx1"/>
                </a:solidFill>
                <a:latin typeface="Berlin Sans FB" panose="020E0602020502020306" pitchFamily="34" charset="0"/>
              </a:rPr>
              <a:t>out the hidden talents </a:t>
            </a:r>
            <a:r>
              <a:rPr lang="en-US" sz="2000" dirty="0" smtClean="0">
                <a:solidFill>
                  <a:schemeClr val="tx1"/>
                </a:solidFill>
                <a:latin typeface="Berlin Sans FB" panose="020E0602020502020306" pitchFamily="34" charset="0"/>
              </a:rPr>
              <a:t>of </a:t>
            </a:r>
            <a:r>
              <a:rPr lang="en-US" sz="2000" dirty="0">
                <a:solidFill>
                  <a:schemeClr val="tx1"/>
                </a:solidFill>
                <a:latin typeface="Berlin Sans FB" panose="020E0602020502020306" pitchFamily="34" charset="0"/>
              </a:rPr>
              <a:t>the </a:t>
            </a:r>
            <a:r>
              <a:rPr lang="en-US" sz="2000" dirty="0" smtClean="0">
                <a:solidFill>
                  <a:schemeClr val="tx1"/>
                </a:solidFill>
                <a:latin typeface="Berlin Sans FB" panose="020E0602020502020306" pitchFamily="34" charset="0"/>
              </a:rPr>
              <a:t>children.  </a:t>
            </a:r>
            <a:r>
              <a:rPr lang="en-US" sz="2000" dirty="0">
                <a:solidFill>
                  <a:schemeClr val="tx1"/>
                </a:solidFill>
                <a:latin typeface="Berlin Sans FB" panose="020E0602020502020306" pitchFamily="34" charset="0"/>
              </a:rPr>
              <a:t>we conducted </a:t>
            </a:r>
            <a:r>
              <a:rPr lang="en-US" sz="2000" dirty="0" smtClean="0">
                <a:solidFill>
                  <a:schemeClr val="tx1"/>
                </a:solidFill>
                <a:latin typeface="Berlin Sans FB" panose="020E0602020502020306" pitchFamily="34" charset="0"/>
              </a:rPr>
              <a:t>an </a:t>
            </a:r>
            <a:r>
              <a:rPr lang="en-US" sz="2000" dirty="0">
                <a:solidFill>
                  <a:schemeClr val="tx1"/>
                </a:solidFill>
                <a:latin typeface="Berlin Sans FB" panose="020E0602020502020306" pitchFamily="34" charset="0"/>
              </a:rPr>
              <a:t>art competition , social awareness regarding general daily habits and </a:t>
            </a:r>
            <a:r>
              <a:rPr lang="en-US" sz="2000" dirty="0" smtClean="0">
                <a:solidFill>
                  <a:schemeClr val="tx1"/>
                </a:solidFill>
                <a:latin typeface="Berlin Sans FB" panose="020E0602020502020306" pitchFamily="34" charset="0"/>
              </a:rPr>
              <a:t>a memorable  handprint activity.</a:t>
            </a:r>
            <a:endParaRPr lang="en-US" sz="2000" dirty="0">
              <a:solidFill>
                <a:schemeClr val="tx1"/>
              </a:solidFill>
              <a:latin typeface="Berlin Sans FB" panose="020E0602020502020306" pitchFamily="34" charset="0"/>
            </a:endParaRPr>
          </a:p>
          <a:p>
            <a:endParaRPr lang="en-US" sz="2000" dirty="0">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22</a:t>
            </a:fld>
            <a:endParaRPr lang="en-IN"/>
          </a:p>
        </p:txBody>
      </p:sp>
    </p:spTree>
    <p:extLst>
      <p:ext uri="{BB962C8B-B14F-4D97-AF65-F5344CB8AC3E}">
        <p14:creationId xmlns:p14="http://schemas.microsoft.com/office/powerpoint/2010/main" xmlns="" val="22735420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Berlin Sans FB" panose="020E0602020502020306" pitchFamily="34" charset="0"/>
              </a:rPr>
              <a:t>Everybody has an artist in them. We tried bringing it out!</a:t>
            </a:r>
            <a:endParaRPr lang="en-US" sz="28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3" y="3068960"/>
            <a:ext cx="3979389" cy="3024337"/>
          </a:xfr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23</a:t>
            </a:fld>
            <a:endParaRPr lang="en-IN"/>
          </a:p>
        </p:txBody>
      </p:sp>
      <p:sp>
        <p:nvSpPr>
          <p:cNvPr id="6" name="TextBox 5"/>
          <p:cNvSpPr txBox="1"/>
          <p:nvPr/>
        </p:nvSpPr>
        <p:spPr>
          <a:xfrm>
            <a:off x="2555776" y="692696"/>
            <a:ext cx="5774505" cy="2246769"/>
          </a:xfrm>
          <a:prstGeom prst="rect">
            <a:avLst/>
          </a:prstGeom>
          <a:noFill/>
        </p:spPr>
        <p:txBody>
          <a:bodyPr wrap="square" rtlCol="0">
            <a:spAutoFit/>
          </a:bodyPr>
          <a:lstStyle/>
          <a:p>
            <a:r>
              <a:rPr lang="en-US" sz="2000" dirty="0" smtClean="0">
                <a:latin typeface="Berlin Sans FB" panose="020E0602020502020306" pitchFamily="34" charset="0"/>
              </a:rPr>
              <a:t>Every artist was first an amateur.</a:t>
            </a:r>
          </a:p>
          <a:p>
            <a:r>
              <a:rPr lang="en-US" sz="2000" dirty="0" smtClean="0">
                <a:latin typeface="Berlin Sans FB" panose="020E0602020502020306" pitchFamily="34" charset="0"/>
              </a:rPr>
              <a:t>Keeping that in mind we gave them a blank paper and asked them to bring out their imagination on the paper and as said that ‘artist himself is often  surprised with the finished work of art’ ,those children could not tell ‘how it happened’, but there smiles were saying the whole story.</a:t>
            </a:r>
            <a:endParaRPr lang="en-US" sz="2000" dirty="0">
              <a:latin typeface="Berlin Sans FB" panose="020E0602020502020306" pitchFamily="34" charset="0"/>
            </a:endParaRPr>
          </a:p>
        </p:txBody>
      </p:sp>
    </p:spTree>
    <p:extLst>
      <p:ext uri="{BB962C8B-B14F-4D97-AF65-F5344CB8AC3E}">
        <p14:creationId xmlns:p14="http://schemas.microsoft.com/office/powerpoint/2010/main" xmlns="" val="2791503730"/>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2694190"/>
            <a:ext cx="4032448" cy="3390922"/>
          </a:xfr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24</a:t>
            </a:fld>
            <a:endParaRPr lang="en-IN"/>
          </a:p>
        </p:txBody>
      </p:sp>
      <p:sp>
        <p:nvSpPr>
          <p:cNvPr id="6" name="TextBox 5"/>
          <p:cNvSpPr txBox="1"/>
          <p:nvPr/>
        </p:nvSpPr>
        <p:spPr>
          <a:xfrm>
            <a:off x="251520" y="2564904"/>
            <a:ext cx="2088232" cy="1569660"/>
          </a:xfrm>
          <a:prstGeom prst="rect">
            <a:avLst/>
          </a:prstGeom>
          <a:noFill/>
        </p:spPr>
        <p:txBody>
          <a:bodyPr wrap="square" rtlCol="0">
            <a:spAutoFit/>
          </a:bodyPr>
          <a:lstStyle/>
          <a:p>
            <a:r>
              <a:rPr lang="en-US" sz="3200" dirty="0" smtClean="0">
                <a:solidFill>
                  <a:schemeClr val="bg1"/>
                </a:solidFill>
                <a:latin typeface="Berlin Sans FB" pitchFamily="34" charset="0"/>
              </a:rPr>
              <a:t>Bringing out the creativity</a:t>
            </a:r>
            <a:endParaRPr lang="en-US" sz="3200" dirty="0">
              <a:solidFill>
                <a:schemeClr val="bg1"/>
              </a:solidFill>
              <a:latin typeface="Berlin Sans FB" pitchFamily="34" charset="0"/>
            </a:endParaRPr>
          </a:p>
        </p:txBody>
      </p:sp>
      <p:sp>
        <p:nvSpPr>
          <p:cNvPr id="7" name="TextBox 6"/>
          <p:cNvSpPr txBox="1"/>
          <p:nvPr/>
        </p:nvSpPr>
        <p:spPr>
          <a:xfrm>
            <a:off x="2699792" y="764704"/>
            <a:ext cx="5328592" cy="1938992"/>
          </a:xfrm>
          <a:prstGeom prst="rect">
            <a:avLst/>
          </a:prstGeom>
          <a:noFill/>
        </p:spPr>
        <p:txBody>
          <a:bodyPr wrap="square" rtlCol="0">
            <a:spAutoFit/>
          </a:bodyPr>
          <a:lstStyle/>
          <a:p>
            <a:r>
              <a:rPr lang="en-US" sz="2000" dirty="0" smtClean="0">
                <a:latin typeface="Berlin Sans FB" pitchFamily="34" charset="0"/>
              </a:rPr>
              <a:t>Well it is always the hand which leaves behind its imprints;</a:t>
            </a:r>
          </a:p>
          <a:p>
            <a:r>
              <a:rPr lang="en-US" sz="2000" dirty="0" smtClean="0">
                <a:latin typeface="Berlin Sans FB" pitchFamily="34" charset="0"/>
              </a:rPr>
              <a:t>And it’s the eyes that can appreciate those prints.</a:t>
            </a:r>
          </a:p>
          <a:p>
            <a:r>
              <a:rPr lang="en-US" sz="2000" dirty="0" smtClean="0">
                <a:latin typeface="Berlin Sans FB" pitchFamily="34" charset="0"/>
              </a:rPr>
              <a:t>For some of them its an art indeed;</a:t>
            </a:r>
          </a:p>
          <a:p>
            <a:r>
              <a:rPr lang="en-US" sz="2000" dirty="0" smtClean="0">
                <a:latin typeface="Berlin Sans FB" pitchFamily="34" charset="0"/>
              </a:rPr>
              <a:t>Hand painting is the name that supersedes. </a:t>
            </a:r>
            <a:endParaRPr lang="en-US" sz="2000" dirty="0">
              <a:latin typeface="Berlin Sans FB" pitchFamily="34" charset="0"/>
            </a:endParaRPr>
          </a:p>
        </p:txBody>
      </p:sp>
    </p:spTree>
    <p:extLst>
      <p:ext uri="{BB962C8B-B14F-4D97-AF65-F5344CB8AC3E}">
        <p14:creationId xmlns:p14="http://schemas.microsoft.com/office/powerpoint/2010/main" xmlns="" val="42973988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rlin Sans FB" panose="020E0602020502020306" pitchFamily="34" charset="0"/>
              </a:rPr>
              <a:t>EVENT-IV</a:t>
            </a:r>
            <a:br>
              <a:rPr lang="en-US" dirty="0" smtClean="0">
                <a:latin typeface="Berlin Sans FB" panose="020E0602020502020306" pitchFamily="34" charset="0"/>
              </a:rPr>
            </a:br>
            <a:r>
              <a:rPr lang="en-US" sz="2400" dirty="0">
                <a:latin typeface="Berlin Sans FB" panose="020E0602020502020306" pitchFamily="34" charset="0"/>
              </a:rPr>
              <a:t>Sivananda A</a:t>
            </a:r>
            <a:r>
              <a:rPr lang="en-US" sz="2400" dirty="0" smtClean="0">
                <a:latin typeface="Berlin Sans FB" panose="020E0602020502020306" pitchFamily="34" charset="0"/>
              </a:rPr>
              <a:t>shram,Potheri</a:t>
            </a:r>
            <a:r>
              <a:rPr lang="en-US" dirty="0">
                <a:latin typeface="Berlin Sans FB" panose="020E0602020502020306" pitchFamily="34" charset="0"/>
              </a:rPr>
              <a:t/>
            </a:r>
            <a:br>
              <a:rPr lang="en-US" dirty="0">
                <a:latin typeface="Berlin Sans FB" panose="020E0602020502020306" pitchFamily="34" charset="0"/>
              </a:rPr>
            </a:br>
            <a:endParaRPr lang="en-US" dirty="0">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n-US" sz="2000" dirty="0">
                <a:solidFill>
                  <a:schemeClr val="tx1"/>
                </a:solidFill>
                <a:latin typeface="Berlin Sans FB" panose="020E0602020502020306" pitchFamily="34" charset="0"/>
              </a:rPr>
              <a:t>A four day event was conducted in the ashram by students of 1</a:t>
            </a:r>
            <a:r>
              <a:rPr lang="en-US" sz="2000" baseline="30000" dirty="0">
                <a:solidFill>
                  <a:schemeClr val="tx1"/>
                </a:solidFill>
                <a:latin typeface="Berlin Sans FB" panose="020E0602020502020306" pitchFamily="34" charset="0"/>
              </a:rPr>
              <a:t>st</a:t>
            </a:r>
            <a:r>
              <a:rPr lang="en-US" sz="2000" dirty="0">
                <a:solidFill>
                  <a:schemeClr val="tx1"/>
                </a:solidFill>
                <a:latin typeface="Berlin Sans FB" panose="020E0602020502020306" pitchFamily="34" charset="0"/>
              </a:rPr>
              <a:t>, 2</a:t>
            </a:r>
            <a:r>
              <a:rPr lang="en-US" sz="2000" baseline="30000" dirty="0">
                <a:solidFill>
                  <a:schemeClr val="tx1"/>
                </a:solidFill>
                <a:latin typeface="Berlin Sans FB" panose="020E0602020502020306" pitchFamily="34" charset="0"/>
              </a:rPr>
              <a:t>nd</a:t>
            </a:r>
            <a:r>
              <a:rPr lang="en-US" sz="2000" dirty="0">
                <a:solidFill>
                  <a:schemeClr val="tx1"/>
                </a:solidFill>
                <a:latin typeface="Berlin Sans FB" panose="020E0602020502020306" pitchFamily="34" charset="0"/>
              </a:rPr>
              <a:t> and 3</a:t>
            </a:r>
            <a:r>
              <a:rPr lang="en-US" sz="2000" baseline="30000" dirty="0">
                <a:solidFill>
                  <a:schemeClr val="tx1"/>
                </a:solidFill>
                <a:latin typeface="Berlin Sans FB" panose="020E0602020502020306" pitchFamily="34" charset="0"/>
              </a:rPr>
              <a:t>rd</a:t>
            </a:r>
            <a:r>
              <a:rPr lang="en-US" sz="2000" dirty="0">
                <a:solidFill>
                  <a:schemeClr val="tx1"/>
                </a:solidFill>
                <a:latin typeface="Berlin Sans FB" panose="020E0602020502020306" pitchFamily="34" charset="0"/>
              </a:rPr>
              <a:t> year students which </a:t>
            </a:r>
            <a:r>
              <a:rPr lang="en-US" sz="2000" dirty="0" smtClean="0">
                <a:solidFill>
                  <a:schemeClr val="tx1"/>
                </a:solidFill>
                <a:latin typeface="Berlin Sans FB" panose="020E0602020502020306" pitchFamily="34" charset="0"/>
              </a:rPr>
              <a:t>provided  </a:t>
            </a:r>
            <a:r>
              <a:rPr lang="en-US" sz="2000" dirty="0">
                <a:solidFill>
                  <a:schemeClr val="tx1"/>
                </a:solidFill>
                <a:latin typeface="Berlin Sans FB" panose="020E0602020502020306" pitchFamily="34" charset="0"/>
              </a:rPr>
              <a:t>a complete package of computer learning </a:t>
            </a:r>
            <a:r>
              <a:rPr lang="en-US" sz="2000" dirty="0" smtClean="0">
                <a:solidFill>
                  <a:schemeClr val="tx1"/>
                </a:solidFill>
                <a:latin typeface="Berlin Sans FB" panose="020E0602020502020306" pitchFamily="34" charset="0"/>
              </a:rPr>
              <a:t>skills to the students. The effort of the members was equally matched by the enthusiasm of the students.</a:t>
            </a:r>
            <a:endParaRPr lang="en-US" sz="2000" dirty="0">
              <a:solidFill>
                <a:schemeClr val="tx1"/>
              </a:solidFill>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25</a:t>
            </a:fld>
            <a:endParaRPr lang="en-IN"/>
          </a:p>
        </p:txBody>
      </p:sp>
    </p:spTree>
    <p:extLst>
      <p:ext uri="{BB962C8B-B14F-4D97-AF65-F5344CB8AC3E}">
        <p14:creationId xmlns:p14="http://schemas.microsoft.com/office/powerpoint/2010/main" xmlns="" val="213034707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tAozH0XIb9H8ifEtQJanVKQyNX69-b_QFJ3MXxOsHbka2.jpg"/>
          <p:cNvPicPr>
            <a:picLocks noGrp="1" noChangeAspect="1"/>
          </p:cNvPicPr>
          <p:nvPr>
            <p:ph idx="1"/>
          </p:nvPr>
        </p:nvPicPr>
        <p:blipFill>
          <a:blip r:embed="rId2" cstate="print"/>
          <a:stretch>
            <a:fillRect/>
          </a:stretch>
        </p:blipFill>
        <p:spPr>
          <a:xfrm>
            <a:off x="2627784" y="1835006"/>
            <a:ext cx="6192688" cy="4238652"/>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26</a:t>
            </a:fld>
            <a:endParaRPr lang="en-IN"/>
          </a:p>
        </p:txBody>
      </p:sp>
      <p:sp>
        <p:nvSpPr>
          <p:cNvPr id="2" name="TextBox 1"/>
          <p:cNvSpPr txBox="1"/>
          <p:nvPr/>
        </p:nvSpPr>
        <p:spPr>
          <a:xfrm>
            <a:off x="2627784" y="764704"/>
            <a:ext cx="5630489" cy="1015663"/>
          </a:xfrm>
          <a:prstGeom prst="rect">
            <a:avLst/>
          </a:prstGeom>
          <a:noFill/>
        </p:spPr>
        <p:txBody>
          <a:bodyPr wrap="square" rtlCol="0">
            <a:spAutoFit/>
          </a:bodyPr>
          <a:lstStyle/>
          <a:p>
            <a:r>
              <a:rPr lang="en-US" sz="2000" dirty="0" smtClean="0">
                <a:latin typeface="Berlin Sans FB" panose="020E0602020502020306" pitchFamily="34" charset="0"/>
              </a:rPr>
              <a:t>There is no tool for development more effective than  the empowerment of women as they form  the backbone of the country.</a:t>
            </a:r>
            <a:endParaRPr lang="en-US" sz="2000" dirty="0">
              <a:latin typeface="Berlin Sans FB" panose="020E0602020502020306" pitchFamily="34" charset="0"/>
            </a:endParaRPr>
          </a:p>
        </p:txBody>
      </p:sp>
      <p:sp>
        <p:nvSpPr>
          <p:cNvPr id="6" name="TextBox 5"/>
          <p:cNvSpPr txBox="1"/>
          <p:nvPr/>
        </p:nvSpPr>
        <p:spPr>
          <a:xfrm>
            <a:off x="323528" y="2852936"/>
            <a:ext cx="1368152" cy="1077218"/>
          </a:xfrm>
          <a:prstGeom prst="rect">
            <a:avLst/>
          </a:prstGeom>
          <a:noFill/>
        </p:spPr>
        <p:txBody>
          <a:bodyPr wrap="square" rtlCol="0">
            <a:spAutoFit/>
          </a:bodyPr>
          <a:lstStyle/>
          <a:p>
            <a:r>
              <a:rPr lang="en-US" sz="3200" dirty="0" smtClean="0">
                <a:solidFill>
                  <a:schemeClr val="bg1"/>
                </a:solidFill>
                <a:latin typeface="Berlin Sans FB" pitchFamily="34" charset="0"/>
              </a:rPr>
              <a:t>Rightly said </a:t>
            </a:r>
            <a:endParaRPr lang="en-US" sz="3200" dirty="0">
              <a:solidFill>
                <a:schemeClr val="bg1"/>
              </a:solidFill>
              <a:latin typeface="Berlin Sans FB" pitchFamily="34" charset="0"/>
            </a:endParaRPr>
          </a:p>
        </p:txBody>
      </p:sp>
      <p:sp>
        <p:nvSpPr>
          <p:cNvPr id="7" name="Right Arrow 6"/>
          <p:cNvSpPr/>
          <p:nvPr/>
        </p:nvSpPr>
        <p:spPr>
          <a:xfrm>
            <a:off x="1907704" y="90872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2463359411"/>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tAsfzRu7b-opj4epjr7JAy5Xc4T6Bs3E0ramR8pgKxszz.jpg"/>
          <p:cNvPicPr>
            <a:picLocks noChangeAspect="1"/>
          </p:cNvPicPr>
          <p:nvPr/>
        </p:nvPicPr>
        <p:blipFill>
          <a:blip r:embed="rId2" cstate="print"/>
          <a:stretch>
            <a:fillRect/>
          </a:stretch>
        </p:blipFill>
        <p:spPr>
          <a:xfrm>
            <a:off x="5724128" y="3140968"/>
            <a:ext cx="3168352" cy="2952328"/>
          </a:xfrm>
          <a:prstGeom prst="rect">
            <a:avLst/>
          </a:prstGeom>
        </p:spPr>
      </p:pic>
      <p:pic>
        <p:nvPicPr>
          <p:cNvPr id="6" name="Picture 5" descr="10172842_773386442685762_3225213276754244080_n.jpg"/>
          <p:cNvPicPr>
            <a:picLocks noChangeAspect="1"/>
          </p:cNvPicPr>
          <p:nvPr/>
        </p:nvPicPr>
        <p:blipFill>
          <a:blip r:embed="rId3" cstate="print"/>
          <a:srcRect t="8441" r="24167"/>
          <a:stretch>
            <a:fillRect/>
          </a:stretch>
        </p:blipFill>
        <p:spPr>
          <a:xfrm>
            <a:off x="2627784" y="3140968"/>
            <a:ext cx="3096344" cy="2952328"/>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7" name="Slide Number Placeholder 6"/>
          <p:cNvSpPr>
            <a:spLocks noGrp="1"/>
          </p:cNvSpPr>
          <p:nvPr>
            <p:ph type="sldNum" sz="quarter" idx="12"/>
          </p:nvPr>
        </p:nvSpPr>
        <p:spPr/>
        <p:txBody>
          <a:bodyPr/>
          <a:lstStyle/>
          <a:p>
            <a:fld id="{466080D5-8CD2-4C5B-A716-0FB14DC6E564}" type="slidenum">
              <a:rPr lang="en-IN" smtClean="0"/>
              <a:pPr/>
              <a:t>27</a:t>
            </a:fld>
            <a:endParaRPr lang="en-IN"/>
          </a:p>
        </p:txBody>
      </p:sp>
      <p:sp>
        <p:nvSpPr>
          <p:cNvPr id="2" name="TextBox 1"/>
          <p:cNvSpPr txBox="1"/>
          <p:nvPr/>
        </p:nvSpPr>
        <p:spPr>
          <a:xfrm>
            <a:off x="2901951" y="1268760"/>
            <a:ext cx="5846513" cy="1656184"/>
          </a:xfrm>
          <a:prstGeom prst="rect">
            <a:avLst/>
          </a:prstGeom>
          <a:noFill/>
        </p:spPr>
        <p:txBody>
          <a:bodyPr wrap="square" rtlCol="0">
            <a:spAutoFit/>
          </a:bodyPr>
          <a:lstStyle/>
          <a:p>
            <a:endParaRPr lang="en-US" dirty="0"/>
          </a:p>
        </p:txBody>
      </p:sp>
      <p:sp>
        <p:nvSpPr>
          <p:cNvPr id="8" name="TextBox 7"/>
          <p:cNvSpPr txBox="1"/>
          <p:nvPr/>
        </p:nvSpPr>
        <p:spPr>
          <a:xfrm>
            <a:off x="179512" y="2708920"/>
            <a:ext cx="2483768" cy="1569660"/>
          </a:xfrm>
          <a:prstGeom prst="rect">
            <a:avLst/>
          </a:prstGeom>
          <a:noFill/>
        </p:spPr>
        <p:txBody>
          <a:bodyPr wrap="square" rtlCol="0">
            <a:spAutoFit/>
          </a:bodyPr>
          <a:lstStyle/>
          <a:p>
            <a:r>
              <a:rPr lang="en-US" sz="3200" dirty="0" smtClean="0">
                <a:solidFill>
                  <a:schemeClr val="bg1"/>
                </a:solidFill>
                <a:latin typeface="Berlin Sans FB" pitchFamily="34" charset="0"/>
              </a:rPr>
              <a:t>Age of Technology is here!</a:t>
            </a:r>
            <a:endParaRPr lang="en-US" sz="3200" dirty="0">
              <a:solidFill>
                <a:schemeClr val="bg1"/>
              </a:solidFill>
              <a:latin typeface="Berlin Sans FB" pitchFamily="34" charset="0"/>
            </a:endParaRPr>
          </a:p>
        </p:txBody>
      </p:sp>
      <p:sp>
        <p:nvSpPr>
          <p:cNvPr id="9" name="TextBox 8"/>
          <p:cNvSpPr txBox="1"/>
          <p:nvPr/>
        </p:nvSpPr>
        <p:spPr>
          <a:xfrm>
            <a:off x="2555776" y="764704"/>
            <a:ext cx="5688632" cy="707886"/>
          </a:xfrm>
          <a:prstGeom prst="rect">
            <a:avLst/>
          </a:prstGeom>
          <a:noFill/>
        </p:spPr>
        <p:txBody>
          <a:bodyPr wrap="square" rtlCol="0">
            <a:spAutoFit/>
          </a:bodyPr>
          <a:lstStyle/>
          <a:p>
            <a:r>
              <a:rPr lang="en-US" sz="2000" dirty="0" smtClean="0">
                <a:latin typeface="Berlin Sans FB" pitchFamily="34" charset="0"/>
              </a:rPr>
              <a:t>Its just not all about education , its also about the way of living.</a:t>
            </a:r>
            <a:endParaRPr lang="en-US" sz="2000" dirty="0">
              <a:latin typeface="Berlin Sans FB" pitchFamily="34" charset="0"/>
            </a:endParaRPr>
          </a:p>
        </p:txBody>
      </p:sp>
    </p:spTree>
    <p:extLst>
      <p:ext uri="{BB962C8B-B14F-4D97-AF65-F5344CB8AC3E}">
        <p14:creationId xmlns:p14="http://schemas.microsoft.com/office/powerpoint/2010/main" xmlns="" val="391106599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19488"/>
            <a:ext cx="6965245" cy="1819330"/>
          </a:xfrm>
        </p:spPr>
        <p:txBody>
          <a:bodyPr>
            <a:normAutofit/>
          </a:bodyPr>
          <a:lstStyle/>
          <a:p>
            <a:r>
              <a:rPr lang="en-US" dirty="0" smtClean="0">
                <a:latin typeface="Berlin Sans FB" panose="020E0602020502020306" pitchFamily="34" charset="0"/>
              </a:rPr>
              <a:t>EVENT-III</a:t>
            </a:r>
            <a:br>
              <a:rPr lang="en-US" dirty="0" smtClean="0">
                <a:latin typeface="Berlin Sans FB" panose="020E0602020502020306" pitchFamily="34" charset="0"/>
              </a:rPr>
            </a:br>
            <a:r>
              <a:rPr lang="en-US" sz="2400" dirty="0">
                <a:latin typeface="Berlin Sans FB" panose="020E0602020502020306" pitchFamily="34" charset="0"/>
              </a:rPr>
              <a:t>Udhavam </a:t>
            </a:r>
            <a:r>
              <a:rPr lang="en-US" sz="2400" dirty="0" smtClean="0">
                <a:latin typeface="Berlin Sans FB" panose="020E0602020502020306" pitchFamily="34" charset="0"/>
              </a:rPr>
              <a:t>Illam</a:t>
            </a:r>
            <a:r>
              <a:rPr lang="en-US" sz="2400" dirty="0">
                <a:latin typeface="Berlin Sans FB" panose="020E0602020502020306" pitchFamily="34" charset="0"/>
              </a:rPr>
              <a:t>, </a:t>
            </a:r>
            <a:br>
              <a:rPr lang="en-US" sz="2400" dirty="0">
                <a:latin typeface="Berlin Sans FB" panose="020E0602020502020306" pitchFamily="34" charset="0"/>
              </a:rPr>
            </a:br>
            <a:r>
              <a:rPr lang="en-US" sz="2400" dirty="0" smtClean="0">
                <a:latin typeface="Berlin Sans FB" panose="020E0602020502020306" pitchFamily="34" charset="0"/>
              </a:rPr>
              <a:t>St. Thomas </a:t>
            </a:r>
            <a:r>
              <a:rPr lang="en-US" sz="2400" dirty="0">
                <a:latin typeface="Berlin Sans FB" panose="020E0602020502020306" pitchFamily="34" charset="0"/>
              </a:rPr>
              <a:t>Mount</a:t>
            </a:r>
            <a:r>
              <a:rPr lang="en-US" sz="2700" dirty="0">
                <a:latin typeface="Berlin Sans FB" panose="020E0602020502020306" pitchFamily="34" charset="0"/>
              </a:rPr>
              <a:t/>
            </a:r>
            <a:br>
              <a:rPr lang="en-US" sz="2700" dirty="0">
                <a:latin typeface="Berlin Sans FB" panose="020E0602020502020306" pitchFamily="34" charset="0"/>
              </a:rPr>
            </a:br>
            <a:endParaRPr lang="en-US" sz="2700" dirty="0">
              <a:latin typeface="Berlin Sans FB" panose="020E0602020502020306" pitchFamily="34" charset="0"/>
            </a:endParaRPr>
          </a:p>
        </p:txBody>
      </p:sp>
      <p:sp>
        <p:nvSpPr>
          <p:cNvPr id="3" name="Content Placeholder 2"/>
          <p:cNvSpPr>
            <a:spLocks noGrp="1"/>
          </p:cNvSpPr>
          <p:nvPr>
            <p:ph idx="1"/>
          </p:nvPr>
        </p:nvSpPr>
        <p:spPr>
          <a:xfrm>
            <a:off x="2699792" y="1727247"/>
            <a:ext cx="6196405" cy="3603812"/>
          </a:xfrm>
        </p:spPr>
        <p:txBody>
          <a:bodyPr>
            <a:normAutofit/>
          </a:bodyPr>
          <a:lstStyle/>
          <a:p>
            <a:r>
              <a:rPr lang="en-US" sz="2000" dirty="0" smtClean="0">
                <a:solidFill>
                  <a:schemeClr val="tx1"/>
                </a:solidFill>
                <a:latin typeface="Berlin Sans FB" panose="020E0602020502020306" pitchFamily="34" charset="0"/>
              </a:rPr>
              <a:t>This time we moved onto </a:t>
            </a:r>
            <a:r>
              <a:rPr lang="en-US" sz="2000" dirty="0">
                <a:solidFill>
                  <a:schemeClr val="tx1"/>
                </a:solidFill>
                <a:latin typeface="Berlin Sans FB" panose="020E0602020502020306" pitchFamily="34" charset="0"/>
              </a:rPr>
              <a:t>teaching students. We taught them about </a:t>
            </a:r>
            <a:r>
              <a:rPr lang="en-US" sz="2000" dirty="0" smtClean="0">
                <a:solidFill>
                  <a:schemeClr val="tx1"/>
                </a:solidFill>
                <a:latin typeface="Berlin Sans FB" panose="020E0602020502020306" pitchFamily="34" charset="0"/>
              </a:rPr>
              <a:t>Softwares </a:t>
            </a:r>
            <a:r>
              <a:rPr lang="en-US" sz="2000" dirty="0">
                <a:solidFill>
                  <a:schemeClr val="tx1"/>
                </a:solidFill>
                <a:latin typeface="Berlin Sans FB" panose="020E0602020502020306" pitchFamily="34" charset="0"/>
              </a:rPr>
              <a:t>like </a:t>
            </a:r>
            <a:r>
              <a:rPr lang="en-US" sz="2000" dirty="0" smtClean="0">
                <a:solidFill>
                  <a:schemeClr val="tx1"/>
                </a:solidFill>
                <a:latin typeface="Berlin Sans FB" panose="020E0602020502020306" pitchFamily="34" charset="0"/>
              </a:rPr>
              <a:t>MS </a:t>
            </a:r>
            <a:r>
              <a:rPr lang="en-US" sz="2000" dirty="0">
                <a:solidFill>
                  <a:schemeClr val="tx1"/>
                </a:solidFill>
                <a:latin typeface="Berlin Sans FB" panose="020E0602020502020306" pitchFamily="34" charset="0"/>
              </a:rPr>
              <a:t>word ,Excel, Power Point, </a:t>
            </a:r>
            <a:r>
              <a:rPr lang="en-US" sz="2000" dirty="0" smtClean="0">
                <a:solidFill>
                  <a:schemeClr val="tx1"/>
                </a:solidFill>
                <a:latin typeface="Berlin Sans FB" panose="020E0602020502020306" pitchFamily="34" charset="0"/>
              </a:rPr>
              <a:t>paint and </a:t>
            </a:r>
            <a:r>
              <a:rPr lang="en-US" sz="2000" dirty="0">
                <a:solidFill>
                  <a:schemeClr val="tx1"/>
                </a:solidFill>
                <a:latin typeface="Berlin Sans FB" panose="020E0602020502020306" pitchFamily="34" charset="0"/>
              </a:rPr>
              <a:t>how to use </a:t>
            </a:r>
            <a:r>
              <a:rPr lang="en-US" sz="2000" dirty="0" smtClean="0">
                <a:solidFill>
                  <a:schemeClr val="tx1"/>
                </a:solidFill>
                <a:latin typeface="Berlin Sans FB" panose="020E0602020502020306" pitchFamily="34" charset="0"/>
              </a:rPr>
              <a:t>internet as well. </a:t>
            </a:r>
            <a:r>
              <a:rPr lang="en-US" sz="2000" dirty="0">
                <a:solidFill>
                  <a:schemeClr val="tx1"/>
                </a:solidFill>
                <a:latin typeface="Berlin Sans FB" panose="020E0602020502020306" pitchFamily="34" charset="0"/>
              </a:rPr>
              <a:t>All the members gave their best in teaching the students and finally the </a:t>
            </a:r>
            <a:r>
              <a:rPr lang="en-US" sz="2000" dirty="0" smtClean="0">
                <a:solidFill>
                  <a:schemeClr val="tx1"/>
                </a:solidFill>
                <a:latin typeface="Berlin Sans FB" panose="020E0602020502020306" pitchFamily="34" charset="0"/>
              </a:rPr>
              <a:t>result was just overwhelming</a:t>
            </a:r>
            <a:r>
              <a:rPr lang="en-US" sz="2000" dirty="0" smtClean="0">
                <a:latin typeface="Berlin Sans FB" panose="020E0602020502020306" pitchFamily="34" charset="0"/>
              </a:rPr>
              <a:t>.</a:t>
            </a:r>
            <a:endParaRPr lang="en-US" sz="2000" dirty="0">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28</a:t>
            </a:fld>
            <a:endParaRPr lang="en-IN"/>
          </a:p>
        </p:txBody>
      </p:sp>
    </p:spTree>
    <p:extLst>
      <p:ext uri="{BB962C8B-B14F-4D97-AF65-F5344CB8AC3E}">
        <p14:creationId xmlns:p14="http://schemas.microsoft.com/office/powerpoint/2010/main" xmlns="" val="378901809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F8049.JPG"/>
          <p:cNvPicPr>
            <a:picLocks noGrp="1" noChangeAspect="1"/>
          </p:cNvPicPr>
          <p:nvPr>
            <p:ph idx="1"/>
          </p:nvPr>
        </p:nvPicPr>
        <p:blipFill>
          <a:blip r:embed="rId2" cstate="print"/>
          <a:stretch>
            <a:fillRect/>
          </a:stretch>
        </p:blipFill>
        <p:spPr>
          <a:xfrm>
            <a:off x="2627784" y="1844824"/>
            <a:ext cx="6192688" cy="4240290"/>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29</a:t>
            </a:fld>
            <a:endParaRPr lang="en-IN"/>
          </a:p>
        </p:txBody>
      </p:sp>
      <p:sp>
        <p:nvSpPr>
          <p:cNvPr id="6" name="TextBox 5"/>
          <p:cNvSpPr txBox="1"/>
          <p:nvPr/>
        </p:nvSpPr>
        <p:spPr>
          <a:xfrm>
            <a:off x="0" y="2924944"/>
            <a:ext cx="2555776" cy="1077218"/>
          </a:xfrm>
          <a:prstGeom prst="rect">
            <a:avLst/>
          </a:prstGeom>
          <a:noFill/>
        </p:spPr>
        <p:txBody>
          <a:bodyPr wrap="square" rtlCol="0">
            <a:spAutoFit/>
          </a:bodyPr>
          <a:lstStyle/>
          <a:p>
            <a:r>
              <a:rPr lang="en-US" dirty="0" smtClean="0"/>
              <a:t>  </a:t>
            </a:r>
            <a:r>
              <a:rPr lang="en-US" sz="3200" dirty="0" smtClean="0">
                <a:solidFill>
                  <a:schemeClr val="bg1"/>
                </a:solidFill>
                <a:latin typeface="Berlin Sans FB" pitchFamily="34" charset="0"/>
              </a:rPr>
              <a:t>Curious to know more!!</a:t>
            </a:r>
            <a:endParaRPr lang="en-US" sz="3200" dirty="0">
              <a:solidFill>
                <a:schemeClr val="bg1"/>
              </a:solidFill>
              <a:latin typeface="Berlin Sans FB" pitchFamily="34" charset="0"/>
            </a:endParaRPr>
          </a:p>
        </p:txBody>
      </p:sp>
      <p:sp>
        <p:nvSpPr>
          <p:cNvPr id="7" name="TextBox 6"/>
          <p:cNvSpPr txBox="1"/>
          <p:nvPr/>
        </p:nvSpPr>
        <p:spPr>
          <a:xfrm>
            <a:off x="2627784" y="764704"/>
            <a:ext cx="5400600" cy="1015663"/>
          </a:xfrm>
          <a:prstGeom prst="rect">
            <a:avLst/>
          </a:prstGeom>
          <a:noFill/>
        </p:spPr>
        <p:txBody>
          <a:bodyPr wrap="square" rtlCol="0">
            <a:spAutoFit/>
          </a:bodyPr>
          <a:lstStyle/>
          <a:p>
            <a:r>
              <a:rPr lang="en-US" sz="2000" dirty="0" smtClean="0">
                <a:latin typeface="Berlin Sans FB" pitchFamily="34" charset="0"/>
              </a:rPr>
              <a:t>Children as they  say are naturally curious. All that is needed to set their curiosity in the right direction. The learning automatically follows.</a:t>
            </a:r>
            <a:endParaRPr lang="en-US" sz="2000" dirty="0">
              <a:latin typeface="Berlin Sans FB" pitchFamily="34" charset="0"/>
            </a:endParaRPr>
          </a:p>
        </p:txBody>
      </p:sp>
    </p:spTree>
    <p:extLst>
      <p:ext uri="{BB962C8B-B14F-4D97-AF65-F5344CB8AC3E}">
        <p14:creationId xmlns:p14="http://schemas.microsoft.com/office/powerpoint/2010/main" xmlns="" val="3626801035"/>
      </p:ext>
    </p:extLst>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2210612" cy="4601183"/>
          </a:xfrm>
        </p:spPr>
        <p:txBody>
          <a:bodyPr>
            <a:normAutofit/>
          </a:bodyPr>
          <a:lstStyle/>
          <a:p>
            <a:r>
              <a:rPr lang="en-US" sz="4000" dirty="0" smtClean="0">
                <a:latin typeface="Berlin Sans FB" panose="020E0602020502020306" pitchFamily="34" charset="0"/>
              </a:rPr>
              <a:t>Our </a:t>
            </a:r>
            <a:br>
              <a:rPr lang="en-US" sz="4000" dirty="0" smtClean="0">
                <a:latin typeface="Berlin Sans FB" panose="020E0602020502020306" pitchFamily="34" charset="0"/>
              </a:rPr>
            </a:br>
            <a:r>
              <a:rPr lang="en-US" sz="4000" b="1" dirty="0" smtClean="0">
                <a:latin typeface="Berlin Sans FB" pitchFamily="34" charset="0"/>
              </a:rPr>
              <a:t>VISION</a:t>
            </a:r>
            <a:endParaRPr lang="en-IN" sz="4000" b="1" dirty="0">
              <a:latin typeface="Berlin Sans FB" pitchFamily="34" charset="0"/>
            </a:endParaRPr>
          </a:p>
        </p:txBody>
      </p:sp>
      <p:sp>
        <p:nvSpPr>
          <p:cNvPr id="3" name="Content Placeholder 2"/>
          <p:cNvSpPr>
            <a:spLocks noGrp="1"/>
          </p:cNvSpPr>
          <p:nvPr>
            <p:ph idx="1"/>
          </p:nvPr>
        </p:nvSpPr>
        <p:spPr>
          <a:xfrm>
            <a:off x="2699792" y="764704"/>
            <a:ext cx="5486400" cy="5120640"/>
          </a:xfrm>
        </p:spPr>
        <p:txBody>
          <a:bodyPr>
            <a:normAutofit/>
          </a:bodyPr>
          <a:lstStyle/>
          <a:p>
            <a:r>
              <a:rPr lang="en-IN" sz="2400" dirty="0">
                <a:latin typeface="Berlin Sans FB" panose="020E0602020502020306" pitchFamily="34" charset="0"/>
              </a:rPr>
              <a:t>A society </a:t>
            </a:r>
            <a:r>
              <a:rPr lang="en-IN" sz="2400" dirty="0" smtClean="0">
                <a:latin typeface="Berlin Sans FB" panose="020E0602020502020306" pitchFamily="34" charset="0"/>
              </a:rPr>
              <a:t>with </a:t>
            </a:r>
            <a:r>
              <a:rPr lang="en-IN" sz="2400" dirty="0">
                <a:latin typeface="Berlin Sans FB" panose="020E0602020502020306" pitchFamily="34" charset="0"/>
              </a:rPr>
              <a:t>inspired youth, independent women, </a:t>
            </a:r>
            <a:r>
              <a:rPr lang="en-IN" sz="2400" dirty="0" smtClean="0">
                <a:latin typeface="Berlin Sans FB" panose="020E0602020502020306" pitchFamily="34" charset="0"/>
              </a:rPr>
              <a:t>ever learning </a:t>
            </a:r>
            <a:r>
              <a:rPr lang="en-IN" sz="2400" dirty="0">
                <a:latin typeface="Berlin Sans FB" panose="020E0602020502020306" pitchFamily="34" charset="0"/>
              </a:rPr>
              <a:t>children and </a:t>
            </a:r>
            <a:r>
              <a:rPr lang="en-IN" sz="2400" dirty="0" smtClean="0">
                <a:latin typeface="Berlin Sans FB" panose="020E0602020502020306" pitchFamily="34" charset="0"/>
              </a:rPr>
              <a:t>respect for </a:t>
            </a:r>
            <a:r>
              <a:rPr lang="en-IN" sz="2400" dirty="0">
                <a:latin typeface="Berlin Sans FB" panose="020E0602020502020306" pitchFamily="34" charset="0"/>
              </a:rPr>
              <a:t>senior citizens.</a:t>
            </a: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a:t>
            </a:fld>
            <a:endParaRPr lang="en-IN"/>
          </a:p>
        </p:txBody>
      </p:sp>
    </p:spTree>
    <p:extLst>
      <p:ext uri="{BB962C8B-B14F-4D97-AF65-F5344CB8AC3E}">
        <p14:creationId xmlns:p14="http://schemas.microsoft.com/office/powerpoint/2010/main" xmlns="" val="18831343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F8090.JPG"/>
          <p:cNvPicPr>
            <a:picLocks noChangeAspect="1"/>
          </p:cNvPicPr>
          <p:nvPr/>
        </p:nvPicPr>
        <p:blipFill>
          <a:blip r:embed="rId2" cstate="print"/>
          <a:stretch>
            <a:fillRect/>
          </a:stretch>
        </p:blipFill>
        <p:spPr>
          <a:xfrm>
            <a:off x="2627784" y="2708920"/>
            <a:ext cx="3240360" cy="3390730"/>
          </a:xfrm>
          <a:prstGeom prst="rect">
            <a:avLst/>
          </a:prstGeom>
        </p:spPr>
      </p:pic>
      <p:pic>
        <p:nvPicPr>
          <p:cNvPr id="7" name="Picture 6" descr="DSCF8094.JPG"/>
          <p:cNvPicPr>
            <a:picLocks noChangeAspect="1"/>
          </p:cNvPicPr>
          <p:nvPr/>
        </p:nvPicPr>
        <p:blipFill>
          <a:blip r:embed="rId3" cstate="print"/>
          <a:stretch>
            <a:fillRect/>
          </a:stretch>
        </p:blipFill>
        <p:spPr>
          <a:xfrm>
            <a:off x="5868144" y="2708920"/>
            <a:ext cx="3024336" cy="3393810"/>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8" name="Slide Number Placeholder 7"/>
          <p:cNvSpPr>
            <a:spLocks noGrp="1"/>
          </p:cNvSpPr>
          <p:nvPr>
            <p:ph type="sldNum" sz="quarter" idx="12"/>
          </p:nvPr>
        </p:nvSpPr>
        <p:spPr/>
        <p:txBody>
          <a:bodyPr/>
          <a:lstStyle/>
          <a:p>
            <a:fld id="{466080D5-8CD2-4C5B-A716-0FB14DC6E564}" type="slidenum">
              <a:rPr lang="en-IN" smtClean="0"/>
              <a:pPr/>
              <a:t>30</a:t>
            </a:fld>
            <a:endParaRPr lang="en-IN"/>
          </a:p>
        </p:txBody>
      </p:sp>
      <p:sp>
        <p:nvSpPr>
          <p:cNvPr id="9" name="TextBox 8"/>
          <p:cNvSpPr txBox="1"/>
          <p:nvPr/>
        </p:nvSpPr>
        <p:spPr>
          <a:xfrm>
            <a:off x="0" y="2852936"/>
            <a:ext cx="2555776" cy="1077218"/>
          </a:xfrm>
          <a:prstGeom prst="rect">
            <a:avLst/>
          </a:prstGeom>
          <a:noFill/>
        </p:spPr>
        <p:txBody>
          <a:bodyPr wrap="square" rtlCol="0">
            <a:spAutoFit/>
          </a:bodyPr>
          <a:lstStyle/>
          <a:p>
            <a:r>
              <a:rPr lang="en-US" sz="3200" dirty="0" smtClean="0">
                <a:solidFill>
                  <a:schemeClr val="bg1"/>
                </a:solidFill>
                <a:latin typeface="Berlin Sans FB" pitchFamily="34" charset="0"/>
              </a:rPr>
              <a:t>Let us study together!!</a:t>
            </a:r>
            <a:endParaRPr lang="en-US" sz="3200" dirty="0">
              <a:solidFill>
                <a:schemeClr val="bg1"/>
              </a:solidFill>
              <a:latin typeface="Berlin Sans FB" pitchFamily="34" charset="0"/>
            </a:endParaRPr>
          </a:p>
        </p:txBody>
      </p:sp>
      <p:sp>
        <p:nvSpPr>
          <p:cNvPr id="10" name="TextBox 9"/>
          <p:cNvSpPr txBox="1"/>
          <p:nvPr/>
        </p:nvSpPr>
        <p:spPr>
          <a:xfrm>
            <a:off x="2771800" y="908720"/>
            <a:ext cx="5904656" cy="1015663"/>
          </a:xfrm>
          <a:prstGeom prst="rect">
            <a:avLst/>
          </a:prstGeom>
          <a:noFill/>
        </p:spPr>
        <p:txBody>
          <a:bodyPr wrap="square" rtlCol="0">
            <a:spAutoFit/>
          </a:bodyPr>
          <a:lstStyle/>
          <a:p>
            <a:r>
              <a:rPr lang="en-US" sz="2000" dirty="0" smtClean="0">
                <a:latin typeface="Berlin Sans FB" pitchFamily="34" charset="0"/>
              </a:rPr>
              <a:t>Education is sometimes a misunderstood concept. It is just not delivery of speeches and call it a day. It happens when it gets convoluted with learning.</a:t>
            </a:r>
            <a:endParaRPr lang="en-US" sz="2000" dirty="0">
              <a:latin typeface="Berlin Sans FB" pitchFamily="34" charset="0"/>
            </a:endParaRPr>
          </a:p>
        </p:txBody>
      </p:sp>
    </p:spTree>
    <p:extLst>
      <p:ext uri="{BB962C8B-B14F-4D97-AF65-F5344CB8AC3E}">
        <p14:creationId xmlns:p14="http://schemas.microsoft.com/office/powerpoint/2010/main" xmlns="" val="2554618011"/>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36912"/>
            <a:ext cx="6965245" cy="1387282"/>
          </a:xfrm>
        </p:spPr>
        <p:txBody>
          <a:bodyPr>
            <a:noAutofit/>
          </a:bodyPr>
          <a:lstStyle/>
          <a:p>
            <a:r>
              <a:rPr lang="en-US" sz="2400" dirty="0" smtClean="0">
                <a:latin typeface="Berlin Sans FB" panose="020E0602020502020306" pitchFamily="34" charset="0"/>
              </a:rPr>
              <a:t>EVENT-II</a:t>
            </a:r>
            <a:br>
              <a:rPr lang="en-US" sz="2400" dirty="0" smtClean="0">
                <a:latin typeface="Berlin Sans FB" panose="020E0602020502020306" pitchFamily="34" charset="0"/>
              </a:rPr>
            </a:br>
            <a:r>
              <a:rPr lang="en-US" sz="2400" dirty="0">
                <a:latin typeface="Berlin Sans FB" panose="020E0602020502020306" pitchFamily="34" charset="0"/>
              </a:rPr>
              <a:t>Udhavam Ilam </a:t>
            </a:r>
            <a:r>
              <a:rPr lang="en-US" sz="2400" dirty="0" smtClean="0">
                <a:latin typeface="Berlin Sans FB" panose="020E0602020502020306" pitchFamily="34" charset="0"/>
              </a:rPr>
              <a:t/>
            </a:r>
            <a:br>
              <a:rPr lang="en-US" sz="2400" dirty="0" smtClean="0">
                <a:latin typeface="Berlin Sans FB" panose="020E0602020502020306" pitchFamily="34" charset="0"/>
              </a:rPr>
            </a:br>
            <a:r>
              <a:rPr lang="en-US" sz="2400" dirty="0" smtClean="0">
                <a:latin typeface="Berlin Sans FB" panose="020E0602020502020306" pitchFamily="34" charset="0"/>
              </a:rPr>
              <a:t>Ashram </a:t>
            </a:r>
            <a:r>
              <a:rPr lang="en-US" sz="2400" dirty="0">
                <a:latin typeface="Berlin Sans FB" panose="020E0602020502020306" pitchFamily="34" charset="0"/>
              </a:rPr>
              <a:t/>
            </a:r>
            <a:br>
              <a:rPr lang="en-US" sz="2400" dirty="0">
                <a:latin typeface="Berlin Sans FB" panose="020E0602020502020306" pitchFamily="34" charset="0"/>
              </a:rPr>
            </a:br>
            <a:r>
              <a:rPr lang="en-US" sz="2400" dirty="0">
                <a:latin typeface="Berlin Sans FB" panose="020E0602020502020306" pitchFamily="34" charset="0"/>
              </a:rPr>
              <a:t>M.M.Nagar</a:t>
            </a:r>
            <a:br>
              <a:rPr lang="en-US" sz="2400" dirty="0">
                <a:latin typeface="Berlin Sans FB" panose="020E0602020502020306" pitchFamily="34" charset="0"/>
              </a:rPr>
            </a:br>
            <a:endParaRPr lang="en-US" sz="2400" dirty="0">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n-US" sz="2000" dirty="0" smtClean="0">
                <a:solidFill>
                  <a:schemeClr val="tx1"/>
                </a:solidFill>
                <a:latin typeface="Berlin Sans FB" panose="020E0602020502020306" pitchFamily="34" charset="0"/>
              </a:rPr>
              <a:t>After the first successful step we thought of spreading our activities to different areas. Here  </a:t>
            </a:r>
            <a:r>
              <a:rPr lang="en-US" sz="2000" dirty="0">
                <a:solidFill>
                  <a:schemeClr val="tx1"/>
                </a:solidFill>
                <a:latin typeface="Berlin Sans FB" panose="020E0602020502020306" pitchFamily="34" charset="0"/>
              </a:rPr>
              <a:t>we taught students about different topics and hygienic habits through the medium of games. For students we </a:t>
            </a:r>
            <a:r>
              <a:rPr lang="en-US" sz="2000" dirty="0" smtClean="0">
                <a:solidFill>
                  <a:schemeClr val="tx1"/>
                </a:solidFill>
                <a:latin typeface="Berlin Sans FB" panose="020E0602020502020306" pitchFamily="34" charset="0"/>
              </a:rPr>
              <a:t>provided </a:t>
            </a:r>
            <a:r>
              <a:rPr lang="en-US" sz="2000" dirty="0">
                <a:solidFill>
                  <a:schemeClr val="tx1"/>
                </a:solidFill>
                <a:latin typeface="Berlin Sans FB" panose="020E0602020502020306" pitchFamily="34" charset="0"/>
              </a:rPr>
              <a:t>stationary items and for old people we </a:t>
            </a:r>
            <a:r>
              <a:rPr lang="en-US" sz="2000" dirty="0" smtClean="0">
                <a:solidFill>
                  <a:schemeClr val="tx1"/>
                </a:solidFill>
                <a:latin typeface="Berlin Sans FB" panose="020E0602020502020306" pitchFamily="34" charset="0"/>
              </a:rPr>
              <a:t>provided </a:t>
            </a:r>
            <a:r>
              <a:rPr lang="en-US" sz="2000" dirty="0">
                <a:solidFill>
                  <a:schemeClr val="tx1"/>
                </a:solidFill>
                <a:latin typeface="Berlin Sans FB" panose="020E0602020502020306" pitchFamily="34" charset="0"/>
              </a:rPr>
              <a:t>things of daily use. Again </a:t>
            </a:r>
            <a:r>
              <a:rPr lang="en-US" sz="2000" dirty="0" smtClean="0">
                <a:solidFill>
                  <a:schemeClr val="tx1"/>
                </a:solidFill>
                <a:latin typeface="Berlin Sans FB" panose="020E0602020502020306" pitchFamily="34" charset="0"/>
              </a:rPr>
              <a:t>the event received a good feedback.</a:t>
            </a:r>
            <a:endParaRPr lang="en-US" sz="2000" dirty="0">
              <a:solidFill>
                <a:schemeClr val="tx1"/>
              </a:solidFill>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31</a:t>
            </a:fld>
            <a:endParaRPr lang="en-IN"/>
          </a:p>
        </p:txBody>
      </p:sp>
    </p:spTree>
    <p:extLst>
      <p:ext uri="{BB962C8B-B14F-4D97-AF65-F5344CB8AC3E}">
        <p14:creationId xmlns:p14="http://schemas.microsoft.com/office/powerpoint/2010/main" xmlns="" val="186750856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0370.JPG"/>
          <p:cNvPicPr>
            <a:picLocks noGrp="1" noChangeAspect="1"/>
          </p:cNvPicPr>
          <p:nvPr>
            <p:ph idx="1"/>
          </p:nvPr>
        </p:nvPicPr>
        <p:blipFill>
          <a:blip r:embed="rId2" cstate="print"/>
          <a:stretch>
            <a:fillRect/>
          </a:stretch>
        </p:blipFill>
        <p:spPr>
          <a:xfrm>
            <a:off x="2627784" y="1868502"/>
            <a:ext cx="6192688" cy="4190428"/>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32</a:t>
            </a:fld>
            <a:endParaRPr lang="en-IN"/>
          </a:p>
        </p:txBody>
      </p:sp>
      <p:sp>
        <p:nvSpPr>
          <p:cNvPr id="6" name="TextBox 5"/>
          <p:cNvSpPr txBox="1"/>
          <p:nvPr/>
        </p:nvSpPr>
        <p:spPr>
          <a:xfrm>
            <a:off x="179512" y="2780928"/>
            <a:ext cx="2160240" cy="1569660"/>
          </a:xfrm>
          <a:prstGeom prst="rect">
            <a:avLst/>
          </a:prstGeom>
          <a:noFill/>
        </p:spPr>
        <p:txBody>
          <a:bodyPr wrap="square" rtlCol="0">
            <a:spAutoFit/>
          </a:bodyPr>
          <a:lstStyle/>
          <a:p>
            <a:r>
              <a:rPr lang="en-US" sz="3200" dirty="0" smtClean="0">
                <a:solidFill>
                  <a:schemeClr val="bg1"/>
                </a:solidFill>
                <a:latin typeface="Berlin Sans FB" pitchFamily="34" charset="0"/>
              </a:rPr>
              <a:t>Building a educated society.</a:t>
            </a:r>
            <a:endParaRPr lang="en-US" sz="3200" dirty="0">
              <a:solidFill>
                <a:schemeClr val="bg1"/>
              </a:solidFill>
              <a:latin typeface="Berlin Sans FB" pitchFamily="34" charset="0"/>
            </a:endParaRPr>
          </a:p>
        </p:txBody>
      </p:sp>
      <p:sp>
        <p:nvSpPr>
          <p:cNvPr id="7" name="TextBox 6"/>
          <p:cNvSpPr txBox="1"/>
          <p:nvPr/>
        </p:nvSpPr>
        <p:spPr>
          <a:xfrm>
            <a:off x="2843808" y="980728"/>
            <a:ext cx="5760640" cy="707886"/>
          </a:xfrm>
          <a:prstGeom prst="rect">
            <a:avLst/>
          </a:prstGeom>
          <a:noFill/>
        </p:spPr>
        <p:txBody>
          <a:bodyPr wrap="square" rtlCol="0">
            <a:spAutoFit/>
          </a:bodyPr>
          <a:lstStyle/>
          <a:p>
            <a:r>
              <a:rPr lang="en-US" sz="2000" dirty="0" smtClean="0">
                <a:latin typeface="Berlin Sans FB" pitchFamily="34" charset="0"/>
              </a:rPr>
              <a:t>The eyes automatically suggests their inner desires. These inquisitive eyes tells us their desire of learning.</a:t>
            </a:r>
            <a:endParaRPr lang="en-US" sz="2000" dirty="0">
              <a:latin typeface="Berlin Sans FB" pitchFamily="34" charset="0"/>
            </a:endParaRPr>
          </a:p>
        </p:txBody>
      </p:sp>
    </p:spTree>
    <p:extLst>
      <p:ext uri="{BB962C8B-B14F-4D97-AF65-F5344CB8AC3E}">
        <p14:creationId xmlns:p14="http://schemas.microsoft.com/office/powerpoint/2010/main" xmlns="" val="1502187861"/>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SC_0481.JPG"/>
          <p:cNvPicPr>
            <a:picLocks noChangeAspect="1"/>
          </p:cNvPicPr>
          <p:nvPr/>
        </p:nvPicPr>
        <p:blipFill>
          <a:blip r:embed="rId2" cstate="print"/>
          <a:stretch>
            <a:fillRect/>
          </a:stretch>
        </p:blipFill>
        <p:spPr>
          <a:xfrm>
            <a:off x="2627784" y="2232785"/>
            <a:ext cx="6192688" cy="3860511"/>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33</a:t>
            </a:fld>
            <a:endParaRPr lang="en-IN"/>
          </a:p>
        </p:txBody>
      </p:sp>
      <p:sp>
        <p:nvSpPr>
          <p:cNvPr id="2" name="TextBox 1"/>
          <p:cNvSpPr txBox="1"/>
          <p:nvPr/>
        </p:nvSpPr>
        <p:spPr>
          <a:xfrm>
            <a:off x="2660885" y="764704"/>
            <a:ext cx="4915770" cy="1323439"/>
          </a:xfrm>
          <a:prstGeom prst="rect">
            <a:avLst/>
          </a:prstGeom>
          <a:noFill/>
        </p:spPr>
        <p:txBody>
          <a:bodyPr wrap="square" rtlCol="0">
            <a:spAutoFit/>
          </a:bodyPr>
          <a:lstStyle/>
          <a:p>
            <a:r>
              <a:rPr lang="en-US" sz="2000" dirty="0" smtClean="0">
                <a:latin typeface="Berlin Sans FB" panose="020E0602020502020306" pitchFamily="34" charset="0"/>
              </a:rPr>
              <a:t>The enthusiasm and curiosity never dies, proving that age is just a number. We strive to bring these moments of excitement in their  life .</a:t>
            </a:r>
            <a:endParaRPr lang="en-US" sz="2000" dirty="0">
              <a:latin typeface="Berlin Sans FB" panose="020E0602020502020306" pitchFamily="34" charset="0"/>
            </a:endParaRPr>
          </a:p>
        </p:txBody>
      </p:sp>
      <p:sp>
        <p:nvSpPr>
          <p:cNvPr id="7" name="TextBox 6"/>
          <p:cNvSpPr txBox="1"/>
          <p:nvPr/>
        </p:nvSpPr>
        <p:spPr>
          <a:xfrm>
            <a:off x="179512" y="2780928"/>
            <a:ext cx="2699792" cy="1077218"/>
          </a:xfrm>
          <a:prstGeom prst="rect">
            <a:avLst/>
          </a:prstGeom>
          <a:noFill/>
        </p:spPr>
        <p:txBody>
          <a:bodyPr wrap="square" rtlCol="0">
            <a:spAutoFit/>
          </a:bodyPr>
          <a:lstStyle/>
          <a:p>
            <a:r>
              <a:rPr lang="en-US" sz="3200" dirty="0" smtClean="0">
                <a:solidFill>
                  <a:schemeClr val="bg1"/>
                </a:solidFill>
                <a:latin typeface="Berlin Sans FB" pitchFamily="34" charset="0"/>
              </a:rPr>
              <a:t>Talent never ages!!</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122594133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0495.JPG"/>
          <p:cNvPicPr>
            <a:picLocks noGrp="1" noChangeAspect="1"/>
          </p:cNvPicPr>
          <p:nvPr>
            <p:ph idx="1"/>
          </p:nvPr>
        </p:nvPicPr>
        <p:blipFill>
          <a:blip r:embed="rId2" cstate="print"/>
          <a:stretch>
            <a:fillRect/>
          </a:stretch>
        </p:blipFill>
        <p:spPr>
          <a:xfrm>
            <a:off x="2627784" y="2463438"/>
            <a:ext cx="6192688" cy="3633131"/>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34</a:t>
            </a:fld>
            <a:endParaRPr lang="en-IN"/>
          </a:p>
        </p:txBody>
      </p:sp>
      <p:sp>
        <p:nvSpPr>
          <p:cNvPr id="2" name="TextBox 1"/>
          <p:cNvSpPr txBox="1"/>
          <p:nvPr/>
        </p:nvSpPr>
        <p:spPr>
          <a:xfrm>
            <a:off x="2901951" y="1052736"/>
            <a:ext cx="5486473" cy="1584176"/>
          </a:xfrm>
          <a:prstGeom prst="rect">
            <a:avLst/>
          </a:prstGeom>
          <a:noFill/>
        </p:spPr>
        <p:txBody>
          <a:bodyPr wrap="square" rtlCol="0">
            <a:spAutoFit/>
          </a:bodyPr>
          <a:lstStyle/>
          <a:p>
            <a:endParaRPr lang="en-US" dirty="0"/>
          </a:p>
        </p:txBody>
      </p:sp>
      <p:sp>
        <p:nvSpPr>
          <p:cNvPr id="6" name="TextBox 5"/>
          <p:cNvSpPr txBox="1"/>
          <p:nvPr/>
        </p:nvSpPr>
        <p:spPr>
          <a:xfrm>
            <a:off x="2632844" y="791590"/>
            <a:ext cx="5486473" cy="1631216"/>
          </a:xfrm>
          <a:prstGeom prst="rect">
            <a:avLst/>
          </a:prstGeom>
          <a:noFill/>
        </p:spPr>
        <p:txBody>
          <a:bodyPr wrap="square" rtlCol="0">
            <a:spAutoFit/>
          </a:bodyPr>
          <a:lstStyle/>
          <a:p>
            <a:r>
              <a:rPr lang="en-US" sz="2000" dirty="0" smtClean="0">
                <a:latin typeface="Berlin Sans FB" panose="020E0602020502020306" pitchFamily="34" charset="0"/>
              </a:rPr>
              <a:t>We went there to help them but got more in return, “their priceless blessings”.</a:t>
            </a:r>
          </a:p>
          <a:p>
            <a:r>
              <a:rPr lang="en-US" sz="2000" dirty="0" smtClean="0">
                <a:latin typeface="Berlin Sans FB" panose="020E0602020502020306" pitchFamily="34" charset="0"/>
              </a:rPr>
              <a:t>It was a emotional day ,but we came back  more determined to spread smiles and achieve our vision.</a:t>
            </a:r>
            <a:endParaRPr lang="en-US" sz="2000" dirty="0">
              <a:latin typeface="Berlin Sans FB" panose="020E0602020502020306" pitchFamily="34" charset="0"/>
            </a:endParaRPr>
          </a:p>
        </p:txBody>
      </p:sp>
      <p:sp>
        <p:nvSpPr>
          <p:cNvPr id="7" name="TextBox 6"/>
          <p:cNvSpPr txBox="1"/>
          <p:nvPr/>
        </p:nvSpPr>
        <p:spPr>
          <a:xfrm>
            <a:off x="251520" y="2420888"/>
            <a:ext cx="2232248" cy="2062103"/>
          </a:xfrm>
          <a:prstGeom prst="rect">
            <a:avLst/>
          </a:prstGeom>
          <a:noFill/>
        </p:spPr>
        <p:txBody>
          <a:bodyPr wrap="square" rtlCol="0">
            <a:spAutoFit/>
          </a:bodyPr>
          <a:lstStyle/>
          <a:p>
            <a:r>
              <a:rPr lang="en-US" sz="3200" dirty="0" smtClean="0">
                <a:solidFill>
                  <a:schemeClr val="bg1"/>
                </a:solidFill>
                <a:latin typeface="Berlin Sans FB" pitchFamily="34" charset="0"/>
              </a:rPr>
              <a:t>Benison is something truly cherubic.</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3247250327"/>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0084.JPG"/>
          <p:cNvPicPr>
            <a:picLocks noGrp="1" noChangeAspect="1"/>
          </p:cNvPicPr>
          <p:nvPr>
            <p:ph idx="1"/>
          </p:nvPr>
        </p:nvPicPr>
        <p:blipFill>
          <a:blip r:embed="rId2" cstate="print"/>
          <a:stretch>
            <a:fillRect/>
          </a:stretch>
        </p:blipFill>
        <p:spPr>
          <a:xfrm>
            <a:off x="2627784" y="2762928"/>
            <a:ext cx="6192688" cy="3330370"/>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35</a:t>
            </a:fld>
            <a:endParaRPr lang="en-IN"/>
          </a:p>
        </p:txBody>
      </p:sp>
      <p:sp>
        <p:nvSpPr>
          <p:cNvPr id="2" name="TextBox 1"/>
          <p:cNvSpPr txBox="1"/>
          <p:nvPr/>
        </p:nvSpPr>
        <p:spPr>
          <a:xfrm>
            <a:off x="2636168" y="764704"/>
            <a:ext cx="5544616" cy="1938992"/>
          </a:xfrm>
          <a:prstGeom prst="rect">
            <a:avLst/>
          </a:prstGeom>
          <a:noFill/>
        </p:spPr>
        <p:txBody>
          <a:bodyPr wrap="square" rtlCol="0">
            <a:spAutoFit/>
          </a:bodyPr>
          <a:lstStyle/>
          <a:p>
            <a:r>
              <a:rPr lang="en-US" sz="2000" dirty="0" smtClean="0">
                <a:latin typeface="Berlin Sans FB" panose="020E0602020502020306" pitchFamily="34" charset="0"/>
              </a:rPr>
              <a:t>They may seem shy in front of the camera but they are full of talent and enthusiasm , they are the future of our country.</a:t>
            </a:r>
          </a:p>
          <a:p>
            <a:r>
              <a:rPr lang="en-US" sz="2000" dirty="0" smtClean="0">
                <a:latin typeface="Berlin Sans FB" panose="020E0602020502020306" pitchFamily="34" charset="0"/>
              </a:rPr>
              <a:t>They just need a platform to prove their talent , which our team “Blooming Beacon” intend to provide them.</a:t>
            </a:r>
            <a:endParaRPr lang="en-US" sz="2000" dirty="0">
              <a:latin typeface="Berlin Sans FB" panose="020E0602020502020306" pitchFamily="34" charset="0"/>
            </a:endParaRPr>
          </a:p>
        </p:txBody>
      </p:sp>
      <p:sp>
        <p:nvSpPr>
          <p:cNvPr id="6" name="TextBox 5"/>
          <p:cNvSpPr txBox="1"/>
          <p:nvPr/>
        </p:nvSpPr>
        <p:spPr>
          <a:xfrm>
            <a:off x="179512" y="2780928"/>
            <a:ext cx="2160240" cy="1077218"/>
          </a:xfrm>
          <a:prstGeom prst="rect">
            <a:avLst/>
          </a:prstGeom>
          <a:noFill/>
        </p:spPr>
        <p:txBody>
          <a:bodyPr wrap="square" rtlCol="0">
            <a:spAutoFit/>
          </a:bodyPr>
          <a:lstStyle/>
          <a:p>
            <a:r>
              <a:rPr lang="en-US" sz="3200" dirty="0" smtClean="0">
                <a:solidFill>
                  <a:schemeClr val="bg1"/>
                </a:solidFill>
                <a:latin typeface="Berlin Sans FB" pitchFamily="34" charset="0"/>
              </a:rPr>
              <a:t>Spreading the joy!</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736152912"/>
      </p:ext>
    </p:extLst>
  </p:cSld>
  <p:clrMapOvr>
    <a:masterClrMapping/>
  </p:clrMapOvr>
  <p:transition spd="slow">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Berlin Sans FB" panose="020E0602020502020306" pitchFamily="34" charset="0"/>
              </a:rPr>
              <a:t>Event-</a:t>
            </a:r>
            <a:r>
              <a:rPr lang="en-US" sz="3600" dirty="0">
                <a:latin typeface="Berlin Sans FB" panose="020E0602020502020306" pitchFamily="34" charset="0"/>
              </a:rPr>
              <a:t>I</a:t>
            </a:r>
            <a:r>
              <a:rPr lang="en-US" dirty="0" smtClean="0">
                <a:latin typeface="Berlin Sans FB" panose="020E0602020502020306" pitchFamily="34" charset="0"/>
              </a:rPr>
              <a:t/>
            </a:r>
            <a:br>
              <a:rPr lang="en-US" dirty="0" smtClean="0">
                <a:latin typeface="Berlin Sans FB" panose="020E0602020502020306" pitchFamily="34" charset="0"/>
              </a:rPr>
            </a:br>
            <a:r>
              <a:rPr lang="en-US" sz="2400" dirty="0">
                <a:latin typeface="Berlin Sans FB" panose="020E0602020502020306" pitchFamily="34" charset="0"/>
              </a:rPr>
              <a:t>Sivananda Ashram,Potheri</a:t>
            </a:r>
            <a:r>
              <a:rPr lang="en-US" dirty="0">
                <a:latin typeface="Berlin Sans FB" panose="020E0602020502020306" pitchFamily="34" charset="0"/>
              </a:rPr>
              <a:t/>
            </a:r>
            <a:br>
              <a:rPr lang="en-US" dirty="0">
                <a:latin typeface="Berlin Sans FB" panose="020E0602020502020306" pitchFamily="34" charset="0"/>
              </a:rPr>
            </a:br>
            <a:endParaRPr lang="en-US" dirty="0">
              <a:latin typeface="Berlin Sans FB" panose="020E0602020502020306" pitchFamily="34" charset="0"/>
            </a:endParaRPr>
          </a:p>
        </p:txBody>
      </p:sp>
      <p:sp>
        <p:nvSpPr>
          <p:cNvPr id="3" name="Content Placeholder 2"/>
          <p:cNvSpPr>
            <a:spLocks noGrp="1"/>
          </p:cNvSpPr>
          <p:nvPr>
            <p:ph idx="1"/>
          </p:nvPr>
        </p:nvSpPr>
        <p:spPr>
          <a:xfrm>
            <a:off x="2901951" y="2110551"/>
            <a:ext cx="5486400" cy="2627756"/>
          </a:xfrm>
        </p:spPr>
        <p:txBody>
          <a:bodyPr>
            <a:normAutofit/>
          </a:bodyPr>
          <a:lstStyle/>
          <a:p>
            <a:r>
              <a:rPr lang="en-US" sz="2000" dirty="0">
                <a:solidFill>
                  <a:schemeClr val="tx1"/>
                </a:solidFill>
                <a:latin typeface="Berlin Sans FB" panose="020E0602020502020306" pitchFamily="34" charset="0"/>
              </a:rPr>
              <a:t>A bunch of </a:t>
            </a:r>
            <a:r>
              <a:rPr lang="en-US" sz="2000" dirty="0" smtClean="0">
                <a:solidFill>
                  <a:schemeClr val="tx1"/>
                </a:solidFill>
                <a:latin typeface="Berlin Sans FB" panose="020E0602020502020306" pitchFamily="34" charset="0"/>
              </a:rPr>
              <a:t>exciting and dedicated students taking their first step into social service together as Blooming </a:t>
            </a:r>
            <a:r>
              <a:rPr lang="en-US" sz="2000" dirty="0">
                <a:solidFill>
                  <a:schemeClr val="tx1"/>
                </a:solidFill>
                <a:latin typeface="Berlin Sans FB" panose="020E0602020502020306" pitchFamily="34" charset="0"/>
              </a:rPr>
              <a:t>B</a:t>
            </a:r>
            <a:r>
              <a:rPr lang="en-US" sz="2000" dirty="0" smtClean="0">
                <a:solidFill>
                  <a:schemeClr val="tx1"/>
                </a:solidFill>
                <a:latin typeface="Berlin Sans FB" panose="020E0602020502020306" pitchFamily="34" charset="0"/>
              </a:rPr>
              <a:t>eacon. </a:t>
            </a:r>
            <a:r>
              <a:rPr lang="en-US" sz="2000" dirty="0">
                <a:solidFill>
                  <a:schemeClr val="tx1"/>
                </a:solidFill>
                <a:latin typeface="Berlin Sans FB" panose="020E0602020502020306" pitchFamily="34" charset="0"/>
              </a:rPr>
              <a:t>we focused on </a:t>
            </a:r>
            <a:r>
              <a:rPr lang="en-US" sz="2000" dirty="0" smtClean="0">
                <a:solidFill>
                  <a:schemeClr val="tx1"/>
                </a:solidFill>
                <a:latin typeface="Berlin Sans FB" panose="020E0602020502020306" pitchFamily="34" charset="0"/>
              </a:rPr>
              <a:t>interacting with </a:t>
            </a:r>
            <a:r>
              <a:rPr lang="en-US" sz="2000" dirty="0">
                <a:solidFill>
                  <a:schemeClr val="tx1"/>
                </a:solidFill>
                <a:latin typeface="Berlin Sans FB" panose="020E0602020502020306" pitchFamily="34" charset="0"/>
              </a:rPr>
              <a:t>students </a:t>
            </a:r>
            <a:r>
              <a:rPr lang="en-US" sz="2000" dirty="0" smtClean="0">
                <a:solidFill>
                  <a:schemeClr val="tx1"/>
                </a:solidFill>
                <a:latin typeface="Berlin Sans FB" panose="020E0602020502020306" pitchFamily="34" charset="0"/>
              </a:rPr>
              <a:t>over there. We conducted various knowledgeable activities.</a:t>
            </a:r>
            <a:endParaRPr lang="en-US" sz="2000" dirty="0">
              <a:solidFill>
                <a:schemeClr val="tx1"/>
              </a:solidFill>
              <a:latin typeface="Berlin Sans FB" panose="020E0602020502020306" pitchFamily="34" charset="0"/>
            </a:endParaRPr>
          </a:p>
          <a:p>
            <a:endParaRPr lang="en-US" sz="2000" dirty="0">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36</a:t>
            </a:fld>
            <a:endParaRPr lang="en-IN"/>
          </a:p>
        </p:txBody>
      </p:sp>
    </p:spTree>
    <p:extLst>
      <p:ext uri="{BB962C8B-B14F-4D97-AF65-F5344CB8AC3E}">
        <p14:creationId xmlns:p14="http://schemas.microsoft.com/office/powerpoint/2010/main" xmlns="" val="304605224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1556792"/>
            <a:ext cx="6192688" cy="4536504"/>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37</a:t>
            </a:fld>
            <a:endParaRPr lang="en-IN"/>
          </a:p>
        </p:txBody>
      </p:sp>
      <p:sp>
        <p:nvSpPr>
          <p:cNvPr id="2" name="TextBox 1"/>
          <p:cNvSpPr txBox="1"/>
          <p:nvPr/>
        </p:nvSpPr>
        <p:spPr>
          <a:xfrm>
            <a:off x="2607072" y="764704"/>
            <a:ext cx="5702497" cy="984885"/>
          </a:xfrm>
          <a:prstGeom prst="rect">
            <a:avLst/>
          </a:prstGeom>
          <a:noFill/>
        </p:spPr>
        <p:txBody>
          <a:bodyPr wrap="square" rtlCol="0">
            <a:spAutoFit/>
          </a:bodyPr>
          <a:lstStyle/>
          <a:p>
            <a:r>
              <a:rPr lang="en-US" sz="2000" dirty="0" smtClean="0">
                <a:latin typeface="Berlin Sans FB" panose="020E0602020502020306" pitchFamily="34" charset="0"/>
              </a:rPr>
              <a:t>We don’t intend to teach in the traditional way , as we believe having fun is an integral part of learning.</a:t>
            </a:r>
          </a:p>
          <a:p>
            <a:endParaRPr lang="en-US" dirty="0"/>
          </a:p>
        </p:txBody>
      </p:sp>
      <p:sp>
        <p:nvSpPr>
          <p:cNvPr id="6" name="TextBox 5"/>
          <p:cNvSpPr txBox="1"/>
          <p:nvPr/>
        </p:nvSpPr>
        <p:spPr>
          <a:xfrm>
            <a:off x="179512" y="2780928"/>
            <a:ext cx="2339752" cy="1077218"/>
          </a:xfrm>
          <a:prstGeom prst="rect">
            <a:avLst/>
          </a:prstGeom>
          <a:noFill/>
        </p:spPr>
        <p:txBody>
          <a:bodyPr wrap="square" rtlCol="0">
            <a:spAutoFit/>
          </a:bodyPr>
          <a:lstStyle/>
          <a:p>
            <a:r>
              <a:rPr lang="en-US" sz="3200" dirty="0" smtClean="0">
                <a:solidFill>
                  <a:schemeClr val="bg1"/>
                </a:solidFill>
                <a:latin typeface="Berlin Sans FB" pitchFamily="34" charset="0"/>
              </a:rPr>
              <a:t>Breaking Stereotypes!!</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2200259689"/>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3046983"/>
            <a:ext cx="4392488" cy="3046313"/>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38</a:t>
            </a:fld>
            <a:endParaRPr lang="en-IN"/>
          </a:p>
        </p:txBody>
      </p:sp>
      <p:sp>
        <p:nvSpPr>
          <p:cNvPr id="2" name="TextBox 1"/>
          <p:cNvSpPr txBox="1"/>
          <p:nvPr/>
        </p:nvSpPr>
        <p:spPr>
          <a:xfrm>
            <a:off x="2648868" y="764704"/>
            <a:ext cx="5702497" cy="2246769"/>
          </a:xfrm>
          <a:prstGeom prst="rect">
            <a:avLst/>
          </a:prstGeom>
          <a:noFill/>
        </p:spPr>
        <p:txBody>
          <a:bodyPr wrap="square" rtlCol="0">
            <a:spAutoFit/>
          </a:bodyPr>
          <a:lstStyle/>
          <a:p>
            <a:r>
              <a:rPr lang="en-US" sz="2000" dirty="0" smtClean="0">
                <a:latin typeface="Berlin Sans FB" panose="020E0602020502020306" pitchFamily="34" charset="0"/>
              </a:rPr>
              <a:t>We believe that</a:t>
            </a:r>
          </a:p>
          <a:p>
            <a:r>
              <a:rPr lang="en-US" sz="2000" dirty="0" smtClean="0">
                <a:latin typeface="Berlin Sans FB" panose="020E0602020502020306" pitchFamily="34" charset="0"/>
              </a:rPr>
              <a:t> “ Give until it gives you joy. When it does then you know that you are truly giving “</a:t>
            </a:r>
          </a:p>
          <a:p>
            <a:endParaRPr lang="en-US" sz="2000" dirty="0" smtClean="0">
              <a:latin typeface="Berlin Sans FB" panose="020E0602020502020306" pitchFamily="34" charset="0"/>
            </a:endParaRPr>
          </a:p>
          <a:p>
            <a:r>
              <a:rPr lang="en-US" sz="2000" dirty="0" smtClean="0">
                <a:latin typeface="Berlin Sans FB" panose="020E0602020502020306" pitchFamily="34" charset="0"/>
              </a:rPr>
              <a:t>We feel that we are doing  all this for ourselves such is the joy we get from </a:t>
            </a:r>
            <a:r>
              <a:rPr lang="en-US" sz="2000" dirty="0">
                <a:latin typeface="Berlin Sans FB" panose="020E0602020502020306" pitchFamily="34" charset="0"/>
              </a:rPr>
              <a:t>s</a:t>
            </a:r>
            <a:r>
              <a:rPr lang="en-US" sz="2000" dirty="0" smtClean="0">
                <a:latin typeface="Berlin Sans FB" panose="020E0602020502020306" pitchFamily="34" charset="0"/>
              </a:rPr>
              <a:t>preading the smile on the faces of these children .</a:t>
            </a:r>
            <a:endParaRPr lang="en-US" sz="2000" dirty="0">
              <a:latin typeface="Berlin Sans FB" panose="020E0602020502020306" pitchFamily="34" charset="0"/>
            </a:endParaRPr>
          </a:p>
        </p:txBody>
      </p:sp>
      <p:sp>
        <p:nvSpPr>
          <p:cNvPr id="7" name="TextBox 6"/>
          <p:cNvSpPr txBox="1"/>
          <p:nvPr/>
        </p:nvSpPr>
        <p:spPr>
          <a:xfrm>
            <a:off x="251520" y="2924944"/>
            <a:ext cx="2160240" cy="1077218"/>
          </a:xfrm>
          <a:prstGeom prst="rect">
            <a:avLst/>
          </a:prstGeom>
          <a:noFill/>
        </p:spPr>
        <p:txBody>
          <a:bodyPr wrap="square" rtlCol="0">
            <a:spAutoFit/>
          </a:bodyPr>
          <a:lstStyle/>
          <a:p>
            <a:r>
              <a:rPr lang="en-US" sz="3200" dirty="0" smtClean="0">
                <a:solidFill>
                  <a:schemeClr val="bg1"/>
                </a:solidFill>
                <a:latin typeface="Berlin Sans FB" pitchFamily="34" charset="0"/>
              </a:rPr>
              <a:t>A million dollar smile</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1277834120"/>
      </p:ext>
    </p:extLst>
  </p:cSld>
  <p:clrMapOvr>
    <a:masterClrMapping/>
  </p:clrMapOvr>
  <p:transition spd="slow">
    <p:push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39</a:t>
            </a:fld>
            <a:endParaRPr lang="en-IN"/>
          </a:p>
        </p:txBody>
      </p:sp>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2708920"/>
            <a:ext cx="3960440" cy="3347963"/>
          </a:xfrm>
          <a:prstGeom prst="rect">
            <a:avLst/>
          </a:prstGeom>
        </p:spPr>
      </p:pic>
      <p:sp>
        <p:nvSpPr>
          <p:cNvPr id="2" name="TextBox 1"/>
          <p:cNvSpPr txBox="1"/>
          <p:nvPr/>
        </p:nvSpPr>
        <p:spPr>
          <a:xfrm>
            <a:off x="2619152" y="764704"/>
            <a:ext cx="5630489" cy="1938992"/>
          </a:xfrm>
          <a:prstGeom prst="rect">
            <a:avLst/>
          </a:prstGeom>
          <a:noFill/>
        </p:spPr>
        <p:txBody>
          <a:bodyPr wrap="square" rtlCol="0">
            <a:spAutoFit/>
          </a:bodyPr>
          <a:lstStyle/>
          <a:p>
            <a:r>
              <a:rPr lang="en-US" sz="2000" dirty="0" smtClean="0">
                <a:latin typeface="Berlin Sans FB" panose="020E0602020502020306" pitchFamily="34" charset="0"/>
              </a:rPr>
              <a:t>Being an NGO ,we understand our social responsibility of educating the children about traffic rules and regulations.</a:t>
            </a:r>
          </a:p>
          <a:p>
            <a:endParaRPr lang="en-US" sz="2000" dirty="0">
              <a:latin typeface="Berlin Sans FB" panose="020E0602020502020306" pitchFamily="34" charset="0"/>
            </a:endParaRPr>
          </a:p>
          <a:p>
            <a:r>
              <a:rPr lang="en-US" sz="2000" dirty="0" smtClean="0">
                <a:latin typeface="Berlin Sans FB" panose="020E0602020502020306" pitchFamily="34" charset="0"/>
              </a:rPr>
              <a:t>Here is our volunteer telling the children about the traffic symbols. </a:t>
            </a:r>
            <a:endParaRPr lang="en-US" sz="2000" dirty="0">
              <a:latin typeface="Berlin Sans FB" panose="020E0602020502020306" pitchFamily="34" charset="0"/>
            </a:endParaRPr>
          </a:p>
        </p:txBody>
      </p:sp>
      <p:sp>
        <p:nvSpPr>
          <p:cNvPr id="7" name="TextBox 6"/>
          <p:cNvSpPr txBox="1"/>
          <p:nvPr/>
        </p:nvSpPr>
        <p:spPr>
          <a:xfrm>
            <a:off x="179512" y="2636912"/>
            <a:ext cx="2267744" cy="1569660"/>
          </a:xfrm>
          <a:prstGeom prst="rect">
            <a:avLst/>
          </a:prstGeom>
          <a:noFill/>
        </p:spPr>
        <p:txBody>
          <a:bodyPr wrap="square" rtlCol="0">
            <a:spAutoFit/>
          </a:bodyPr>
          <a:lstStyle/>
          <a:p>
            <a:r>
              <a:rPr lang="en-US" sz="3200" dirty="0" smtClean="0">
                <a:solidFill>
                  <a:schemeClr val="bg1"/>
                </a:solidFill>
                <a:latin typeface="Berlin Sans FB" pitchFamily="34" charset="0"/>
              </a:rPr>
              <a:t>Imparting basic knowledge.</a:t>
            </a:r>
            <a:endParaRPr lang="en-US" sz="3200" dirty="0">
              <a:solidFill>
                <a:schemeClr val="bg1"/>
              </a:solidFill>
              <a:latin typeface="Berlin Sans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2564904"/>
            <a:ext cx="2027522" cy="1200329"/>
          </a:xfrm>
          <a:prstGeom prst="rect">
            <a:avLst/>
          </a:prstGeom>
          <a:noFill/>
        </p:spPr>
        <p:txBody>
          <a:bodyPr wrap="square" lIns="91440" tIns="45720" rIns="91440" bIns="4572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anose="020E0602020502020306" pitchFamily="34" charset="0"/>
              </a:rPr>
              <a:t>Our</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anose="020E0602020502020306" pitchFamily="34" charset="0"/>
              </a:rPr>
              <a:t> Team</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anose="020E0602020502020306" pitchFamily="34" charset="0"/>
            </a:endParaRPr>
          </a:p>
        </p:txBody>
      </p:sp>
      <p:sp>
        <p:nvSpPr>
          <p:cNvPr id="2" name="Footer Placeholder 1"/>
          <p:cNvSpPr>
            <a:spLocks noGrp="1"/>
          </p:cNvSpPr>
          <p:nvPr>
            <p:ph type="ftr" sz="quarter" idx="11"/>
          </p:nvPr>
        </p:nvSpPr>
        <p:spPr/>
        <p:txBody>
          <a:bodyPr/>
          <a:lstStyle/>
          <a:p>
            <a:r>
              <a:rPr lang="en-IN" smtClean="0"/>
              <a:t>Blooming Beacon</a:t>
            </a:r>
            <a:endParaRPr lang="en-IN"/>
          </a:p>
        </p:txBody>
      </p:sp>
      <p:sp>
        <p:nvSpPr>
          <p:cNvPr id="3" name="Slide Number Placeholder 2"/>
          <p:cNvSpPr>
            <a:spLocks noGrp="1"/>
          </p:cNvSpPr>
          <p:nvPr>
            <p:ph type="sldNum" sz="quarter" idx="12"/>
          </p:nvPr>
        </p:nvSpPr>
        <p:spPr/>
        <p:txBody>
          <a:bodyPr/>
          <a:lstStyle/>
          <a:p>
            <a:fld id="{466080D5-8CD2-4C5B-A716-0FB14DC6E564}" type="slidenum">
              <a:rPr lang="en-IN" smtClean="0"/>
              <a:pPr/>
              <a:t>4</a:t>
            </a:fld>
            <a:endParaRPr lang="en-I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1340768"/>
            <a:ext cx="6192688" cy="4161656"/>
          </a:xfrm>
        </p:spPr>
      </p:pic>
    </p:spTree>
    <p:extLst>
      <p:ext uri="{BB962C8B-B14F-4D97-AF65-F5344CB8AC3E}">
        <p14:creationId xmlns:p14="http://schemas.microsoft.com/office/powerpoint/2010/main" xmlns="" val="179528486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3212976"/>
            <a:ext cx="6336704" cy="2880320"/>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40</a:t>
            </a:fld>
            <a:endParaRPr lang="en-IN"/>
          </a:p>
        </p:txBody>
      </p:sp>
      <p:sp>
        <p:nvSpPr>
          <p:cNvPr id="2" name="TextBox 1"/>
          <p:cNvSpPr txBox="1"/>
          <p:nvPr/>
        </p:nvSpPr>
        <p:spPr>
          <a:xfrm>
            <a:off x="2620015" y="764704"/>
            <a:ext cx="5904656" cy="2246769"/>
          </a:xfrm>
          <a:prstGeom prst="rect">
            <a:avLst/>
          </a:prstGeom>
          <a:noFill/>
        </p:spPr>
        <p:txBody>
          <a:bodyPr wrap="square" rtlCol="0">
            <a:spAutoFit/>
          </a:bodyPr>
          <a:lstStyle/>
          <a:p>
            <a:r>
              <a:rPr lang="en-US" sz="2000" dirty="0" smtClean="0">
                <a:latin typeface="Berlin Sans FB" panose="020E0602020502020306" pitchFamily="34" charset="0"/>
              </a:rPr>
              <a:t>We strive to improve everyday and be better in terms  of quality of education and knowledge that we share.</a:t>
            </a:r>
          </a:p>
          <a:p>
            <a:endParaRPr lang="en-US" sz="2000" dirty="0">
              <a:latin typeface="Berlin Sans FB" panose="020E0602020502020306" pitchFamily="34" charset="0"/>
            </a:endParaRPr>
          </a:p>
          <a:p>
            <a:r>
              <a:rPr lang="en-US" sz="2000" dirty="0" smtClean="0">
                <a:latin typeface="Berlin Sans FB" panose="020E0602020502020306" pitchFamily="34" charset="0"/>
              </a:rPr>
              <a:t>Keeping that in mind , our team did a survey among children after the completion of event ,to get there feedback for  organizing a better event in the near future.</a:t>
            </a:r>
            <a:endParaRPr lang="en-US" sz="2000" dirty="0">
              <a:latin typeface="Berlin Sans FB" panose="020E0602020502020306" pitchFamily="34" charset="0"/>
            </a:endParaRPr>
          </a:p>
        </p:txBody>
      </p:sp>
      <p:sp>
        <p:nvSpPr>
          <p:cNvPr id="6" name="TextBox 5"/>
          <p:cNvSpPr txBox="1"/>
          <p:nvPr/>
        </p:nvSpPr>
        <p:spPr>
          <a:xfrm>
            <a:off x="179512" y="2780928"/>
            <a:ext cx="2483768" cy="1077218"/>
          </a:xfrm>
          <a:prstGeom prst="rect">
            <a:avLst/>
          </a:prstGeom>
          <a:noFill/>
        </p:spPr>
        <p:txBody>
          <a:bodyPr wrap="square" rtlCol="0">
            <a:spAutoFit/>
          </a:bodyPr>
          <a:lstStyle/>
          <a:p>
            <a:r>
              <a:rPr lang="en-US" sz="3200" dirty="0" smtClean="0">
                <a:solidFill>
                  <a:schemeClr val="bg1"/>
                </a:solidFill>
                <a:latin typeface="Berlin Sans FB" pitchFamily="34" charset="0"/>
              </a:rPr>
              <a:t>Introspection is essential.</a:t>
            </a:r>
            <a:endParaRPr lang="en-US" sz="3200" dirty="0">
              <a:solidFill>
                <a:schemeClr val="bg1"/>
              </a:solidFill>
              <a:latin typeface="Berlin Sans FB" pitchFamily="34" charset="0"/>
            </a:endParaRPr>
          </a:p>
        </p:txBody>
      </p:sp>
    </p:spTree>
    <p:extLst>
      <p:ext uri="{BB962C8B-B14F-4D97-AF65-F5344CB8AC3E}">
        <p14:creationId xmlns:p14="http://schemas.microsoft.com/office/powerpoint/2010/main" xmlns="" val="3756539591"/>
      </p:ext>
    </p:extLst>
  </p:cSld>
  <p:clrMapOvr>
    <a:masterClrMapping/>
  </p:clrMapOvr>
  <p:transition spd="slow">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56" y="988057"/>
            <a:ext cx="2210612" cy="4601183"/>
          </a:xfrm>
        </p:spPr>
        <p:txBody>
          <a:bodyPr>
            <a:normAutofit/>
          </a:bodyPr>
          <a:lstStyle/>
          <a:p>
            <a:r>
              <a:rPr lang="en-US" dirty="0" smtClean="0">
                <a:solidFill>
                  <a:schemeClr val="bg1"/>
                </a:solidFill>
                <a:latin typeface="Berlin Sans FB" panose="020E0602020502020306" pitchFamily="34" charset="0"/>
              </a:rPr>
              <a:t>How do we look at the Future?</a:t>
            </a:r>
            <a:endParaRPr lang="en-IN" dirty="0">
              <a:solidFill>
                <a:schemeClr val="bg1"/>
              </a:solidFill>
              <a:latin typeface="Berlin Sans FB" panose="020E0602020502020306" pitchFamily="34" charset="0"/>
            </a:endParaRPr>
          </a:p>
        </p:txBody>
      </p:sp>
      <p:sp>
        <p:nvSpPr>
          <p:cNvPr id="8" name="Content Placeholder 7"/>
          <p:cNvSpPr>
            <a:spLocks noGrp="1"/>
          </p:cNvSpPr>
          <p:nvPr>
            <p:ph idx="1"/>
          </p:nvPr>
        </p:nvSpPr>
        <p:spPr>
          <a:xfrm>
            <a:off x="2699792" y="1412776"/>
            <a:ext cx="6196405" cy="3603812"/>
          </a:xfrm>
        </p:spPr>
        <p:txBody>
          <a:bodyPr>
            <a:normAutofit/>
          </a:bodyPr>
          <a:lstStyle/>
          <a:p>
            <a:r>
              <a:rPr lang="en-US" sz="2000" dirty="0" smtClean="0">
                <a:solidFill>
                  <a:schemeClr val="tx1"/>
                </a:solidFill>
                <a:latin typeface="Berlin Sans FB" panose="020E0602020502020306" pitchFamily="34" charset="0"/>
              </a:rPr>
              <a:t>With the same Spirit Blooming Beacon aims at organizing widespread awareness campaigns  and other activities and aims to spread its cause effectively. </a:t>
            </a:r>
            <a:endParaRPr lang="en-IN" sz="2000" dirty="0">
              <a:solidFill>
                <a:schemeClr val="tx1"/>
              </a:solidFill>
              <a:latin typeface="Berlin Sans FB" panose="020E0602020502020306" pitchFamily="34" charset="0"/>
            </a:endParaRPr>
          </a:p>
        </p:txBody>
      </p:sp>
      <p:sp>
        <p:nvSpPr>
          <p:cNvPr id="3" name="Footer Placeholder 2"/>
          <p:cNvSpPr>
            <a:spLocks noGrp="1"/>
          </p:cNvSpPr>
          <p:nvPr>
            <p:ph type="ftr" sz="quarter" idx="11"/>
          </p:nvPr>
        </p:nvSpPr>
        <p:spPr/>
        <p:txBody>
          <a:bodyPr/>
          <a:lstStyle/>
          <a:p>
            <a:r>
              <a:rPr lang="en-IN" smtClean="0"/>
              <a:t>Blooming Beacon</a:t>
            </a:r>
            <a:endParaRPr lang="en-IN"/>
          </a:p>
        </p:txBody>
      </p:sp>
      <p:sp>
        <p:nvSpPr>
          <p:cNvPr id="4" name="Slide Number Placeholder 3"/>
          <p:cNvSpPr>
            <a:spLocks noGrp="1"/>
          </p:cNvSpPr>
          <p:nvPr>
            <p:ph type="sldNum" sz="quarter" idx="12"/>
          </p:nvPr>
        </p:nvSpPr>
        <p:spPr/>
        <p:txBody>
          <a:bodyPr/>
          <a:lstStyle/>
          <a:p>
            <a:fld id="{466080D5-8CD2-4C5B-A716-0FB14DC6E564}" type="slidenum">
              <a:rPr lang="en-IN" smtClean="0"/>
              <a:pPr/>
              <a:t>41</a:t>
            </a:fld>
            <a:endParaRPr lang="en-IN"/>
          </a:p>
        </p:txBody>
      </p:sp>
    </p:spTree>
    <p:extLst>
      <p:ext uri="{BB962C8B-B14F-4D97-AF65-F5344CB8AC3E}">
        <p14:creationId xmlns:p14="http://schemas.microsoft.com/office/powerpoint/2010/main" xmlns="" val="4115693903"/>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36912"/>
            <a:ext cx="6965245" cy="1202485"/>
          </a:xfrm>
        </p:spPr>
        <p:txBody>
          <a:bodyPr>
            <a:normAutofit/>
          </a:bodyPr>
          <a:lstStyle/>
          <a:p>
            <a:r>
              <a:rPr lang="en-US" sz="3600" dirty="0" smtClean="0">
                <a:solidFill>
                  <a:schemeClr val="bg1"/>
                </a:solidFill>
                <a:latin typeface="Berlin Sans FB" panose="020E0602020502020306" pitchFamily="34" charset="0"/>
              </a:rPr>
              <a:t>Resources?</a:t>
            </a:r>
            <a:endParaRPr lang="en-IN" sz="3600" dirty="0">
              <a:solidFill>
                <a:schemeClr val="bg1"/>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n-US" sz="2000" dirty="0" smtClean="0">
                <a:solidFill>
                  <a:schemeClr val="tx1"/>
                </a:solidFill>
                <a:latin typeface="Berlin Sans FB" panose="020E0602020502020306" pitchFamily="34" charset="0"/>
              </a:rPr>
              <a:t>Currently we have a team of over 50 people</a:t>
            </a:r>
            <a:r>
              <a:rPr lang="en-IN" sz="2000" dirty="0" smtClean="0">
                <a:solidFill>
                  <a:schemeClr val="tx1"/>
                </a:solidFill>
                <a:latin typeface="Berlin Sans FB" panose="020E0602020502020306" pitchFamily="34" charset="0"/>
              </a:rPr>
              <a:t> who actively participate in the events including the founder, secretary and people from other domains.</a:t>
            </a:r>
          </a:p>
          <a:p>
            <a:r>
              <a:rPr lang="en-US" sz="2000" dirty="0" smtClean="0">
                <a:solidFill>
                  <a:schemeClr val="tx1"/>
                </a:solidFill>
                <a:latin typeface="Berlin Sans FB" panose="020E0602020502020306" pitchFamily="34" charset="0"/>
              </a:rPr>
              <a:t>Financially, Blooming Beacon is more of  a Self-run group. Monetary resources are pooled in by the group members.</a:t>
            </a:r>
          </a:p>
          <a:p>
            <a:r>
              <a:rPr lang="en-US" sz="2000" dirty="0" smtClean="0">
                <a:solidFill>
                  <a:schemeClr val="tx1"/>
                </a:solidFill>
                <a:latin typeface="Berlin Sans FB" panose="020E0602020502020306" pitchFamily="34" charset="0"/>
              </a:rPr>
              <a:t>We need your help to realize our vision of making our society an ideal one.</a:t>
            </a: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42</a:t>
            </a:fld>
            <a:endParaRPr lang="en-IN"/>
          </a:p>
        </p:txBody>
      </p:sp>
    </p:spTree>
    <p:extLst>
      <p:ext uri="{BB962C8B-B14F-4D97-AF65-F5344CB8AC3E}">
        <p14:creationId xmlns:p14="http://schemas.microsoft.com/office/powerpoint/2010/main" xmlns="" val="3976360490"/>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normAutofit/>
          </a:bodyPr>
          <a:lstStyle/>
          <a:p>
            <a:r>
              <a:rPr lang="en-US" sz="3600" dirty="0" smtClean="0">
                <a:hlinkClick r:id="rId2"/>
              </a:rPr>
              <a:t>www.bloomingbeacon.org</a:t>
            </a:r>
            <a:endParaRPr lang="en-US" sz="3600" dirty="0" smtClean="0"/>
          </a:p>
          <a:p>
            <a:r>
              <a:rPr lang="en-US" sz="3200" dirty="0" err="1" smtClean="0"/>
              <a:t>Facebook</a:t>
            </a:r>
            <a:r>
              <a:rPr lang="en-US" sz="3200" dirty="0" smtClean="0"/>
              <a:t>/</a:t>
            </a:r>
            <a:r>
              <a:rPr lang="en-US" sz="3200" dirty="0" err="1" smtClean="0"/>
              <a:t>bloomingbeacon</a:t>
            </a:r>
            <a:endParaRPr lang="en-US" sz="3200" dirty="0" smtClean="0"/>
          </a:p>
          <a:p>
            <a:r>
              <a:rPr lang="en-US" sz="2400" dirty="0" smtClean="0"/>
              <a:t>Mail at – bloomingbeacon.official@gmail.com</a:t>
            </a:r>
            <a:endParaRPr lang="en-US" sz="2400" dirty="0"/>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43</a:t>
            </a:fld>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8"/>
            <a:ext cx="2699792" cy="4601183"/>
          </a:xfrm>
        </p:spPr>
        <p:txBody>
          <a:bodyPr/>
          <a:lstStyle/>
          <a:p>
            <a:r>
              <a:rPr lang="en-IN" b="1" dirty="0" smtClean="0">
                <a:latin typeface="Berlin Sans FB" pitchFamily="34" charset="0"/>
              </a:rPr>
              <a:t>Help Appreciated!!</a:t>
            </a:r>
            <a:br>
              <a:rPr lang="en-IN" b="1" dirty="0" smtClean="0">
                <a:latin typeface="Berlin Sans FB" pitchFamily="34" charset="0"/>
              </a:rPr>
            </a:br>
            <a:r>
              <a:rPr lang="en-IN" b="1" dirty="0" smtClean="0">
                <a:latin typeface="Berlin Sans FB" pitchFamily="34" charset="0"/>
              </a:rPr>
              <a:t>(SPONSORS)</a:t>
            </a:r>
            <a:endParaRPr lang="en-IN" b="1" dirty="0">
              <a:latin typeface="Berlin Sans FB" pitchFamily="34" charset="0"/>
            </a:endParaRPr>
          </a:p>
        </p:txBody>
      </p:sp>
      <p:sp>
        <p:nvSpPr>
          <p:cNvPr id="3" name="Content Placeholder 2"/>
          <p:cNvSpPr>
            <a:spLocks noGrp="1"/>
          </p:cNvSpPr>
          <p:nvPr>
            <p:ph idx="1"/>
          </p:nvPr>
        </p:nvSpPr>
        <p:spPr>
          <a:xfrm>
            <a:off x="2901951" y="864108"/>
            <a:ext cx="5486400" cy="5589228"/>
          </a:xfrm>
        </p:spPr>
        <p:txBody>
          <a:bodyPr>
            <a:normAutofit/>
          </a:bodyPr>
          <a:lstStyle/>
          <a:p>
            <a:pPr>
              <a:buNone/>
            </a:pPr>
            <a:r>
              <a:rPr lang="en-IN" b="1" dirty="0" smtClean="0">
                <a:solidFill>
                  <a:schemeClr val="tx1"/>
                </a:solidFill>
              </a:rPr>
              <a:t>We would love to have the support you will offer</a:t>
            </a:r>
          </a:p>
          <a:p>
            <a:pPr>
              <a:buNone/>
            </a:pPr>
            <a:endParaRPr lang="en-IN" b="1" dirty="0" smtClean="0">
              <a:solidFill>
                <a:schemeClr val="tx1"/>
              </a:solidFill>
            </a:endParaRPr>
          </a:p>
          <a:p>
            <a:pPr>
              <a:buNone/>
            </a:pPr>
            <a:endParaRPr lang="en-IN" b="1" dirty="0" smtClean="0">
              <a:solidFill>
                <a:schemeClr val="tx1"/>
              </a:solidFill>
            </a:endParaRPr>
          </a:p>
          <a:p>
            <a:pPr>
              <a:buNone/>
            </a:pPr>
            <a:r>
              <a:rPr lang="en-IN" b="1" dirty="0" smtClean="0">
                <a:solidFill>
                  <a:schemeClr val="tx1"/>
                </a:solidFill>
              </a:rPr>
              <a:t>For  being the sponsors of BLOOMING BEACON</a:t>
            </a:r>
          </a:p>
          <a:p>
            <a:pPr>
              <a:buNone/>
            </a:pPr>
            <a:r>
              <a:rPr lang="en-IN" b="1" dirty="0" smtClean="0">
                <a:solidFill>
                  <a:schemeClr val="tx1"/>
                </a:solidFill>
              </a:rPr>
              <a:t>Details-           </a:t>
            </a:r>
          </a:p>
          <a:p>
            <a:pPr>
              <a:buNone/>
            </a:pPr>
            <a:endParaRPr lang="en-IN" b="1" dirty="0" smtClean="0">
              <a:solidFill>
                <a:schemeClr val="tx1"/>
              </a:solidFill>
            </a:endParaRPr>
          </a:p>
          <a:p>
            <a:pPr>
              <a:buNone/>
            </a:pPr>
            <a:endParaRPr lang="en-IN" b="1" dirty="0" smtClean="0">
              <a:solidFill>
                <a:schemeClr val="tx1"/>
              </a:solidFill>
            </a:endParaRPr>
          </a:p>
          <a:p>
            <a:pPr>
              <a:buNone/>
            </a:pPr>
            <a:r>
              <a:rPr lang="en-IN" b="1" dirty="0" smtClean="0">
                <a:solidFill>
                  <a:schemeClr val="tx1"/>
                </a:solidFill>
              </a:rPr>
              <a:t>                                           State Bank of Hyderabad,</a:t>
            </a:r>
          </a:p>
          <a:p>
            <a:pPr>
              <a:buNone/>
            </a:pPr>
            <a:r>
              <a:rPr lang="en-IN" b="1" smtClean="0">
                <a:solidFill>
                  <a:schemeClr val="tx1"/>
                </a:solidFill>
              </a:rPr>
              <a:t>                                     </a:t>
            </a:r>
            <a:r>
              <a:rPr lang="en-IN" b="1" dirty="0" err="1" smtClean="0">
                <a:solidFill>
                  <a:schemeClr val="tx1"/>
                </a:solidFill>
              </a:rPr>
              <a:t>Guduvanchery</a:t>
            </a:r>
            <a:r>
              <a:rPr lang="en-IN" b="1" dirty="0" smtClean="0">
                <a:solidFill>
                  <a:schemeClr val="tx1"/>
                </a:solidFill>
              </a:rPr>
              <a:t>, </a:t>
            </a:r>
            <a:r>
              <a:rPr lang="en-IN" b="1" dirty="0" err="1" smtClean="0">
                <a:solidFill>
                  <a:schemeClr val="tx1"/>
                </a:solidFill>
              </a:rPr>
              <a:t>chennai</a:t>
            </a:r>
            <a:r>
              <a:rPr lang="en-IN" b="1" dirty="0" smtClean="0">
                <a:solidFill>
                  <a:schemeClr val="tx1"/>
                </a:solidFill>
              </a:rPr>
              <a:t> 603202                  </a:t>
            </a:r>
          </a:p>
          <a:p>
            <a:pPr>
              <a:buNone/>
            </a:pPr>
            <a:r>
              <a:rPr lang="en-IN" b="1" dirty="0" smtClean="0">
                <a:solidFill>
                  <a:schemeClr val="tx1"/>
                </a:solidFill>
              </a:rPr>
              <a:t>                                                             </a:t>
            </a:r>
          </a:p>
          <a:p>
            <a:pPr>
              <a:buNone/>
            </a:pPr>
            <a:r>
              <a:rPr lang="en-IN" b="1" dirty="0" smtClean="0">
                <a:solidFill>
                  <a:schemeClr val="tx1"/>
                </a:solidFill>
              </a:rPr>
              <a:t>                                                               </a:t>
            </a:r>
          </a:p>
          <a:p>
            <a:pPr>
              <a:buNone/>
            </a:pPr>
            <a:r>
              <a:rPr lang="en-IN" b="1" dirty="0" smtClean="0">
                <a:solidFill>
                  <a:schemeClr val="tx1"/>
                </a:solidFill>
              </a:rPr>
              <a:t>                                                     CIF no.-72216309951</a:t>
            </a:r>
          </a:p>
          <a:p>
            <a:pPr>
              <a:buNone/>
            </a:pPr>
            <a:r>
              <a:rPr lang="en-IN" b="1" dirty="0" smtClean="0">
                <a:solidFill>
                  <a:schemeClr val="tx1"/>
                </a:solidFill>
              </a:rPr>
              <a:t>                                                    account no.-62408262066      </a:t>
            </a:r>
          </a:p>
          <a:p>
            <a:pPr>
              <a:buNone/>
            </a:pPr>
            <a:endParaRPr lang="en-IN" dirty="0"/>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44</a:t>
            </a:fld>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7824" y="2492896"/>
            <a:ext cx="4746813" cy="1323439"/>
          </a:xfrm>
          <a:prstGeom prst="rect">
            <a:avLst/>
          </a:prstGeom>
          <a:noFill/>
        </p:spPr>
        <p:txBody>
          <a:bodyPr wrap="none" lIns="91440" tIns="45720" rIns="91440" bIns="45720">
            <a:spAutoFit/>
          </a:bodyPr>
          <a:lstStyle/>
          <a:p>
            <a:pPr algn="ctr"/>
            <a:r>
              <a:rPr lang="en-US" sz="8000" cap="none" spc="0" dirty="0" smtClean="0">
                <a:ln w="12700">
                  <a:solidFill>
                    <a:schemeClr val="tx2">
                      <a:satMod val="155000"/>
                    </a:schemeClr>
                  </a:solidFill>
                  <a:prstDash val="solid"/>
                </a:ln>
                <a:latin typeface="Berlin Sans FB" panose="020E0602020502020306" pitchFamily="34" charset="0"/>
              </a:rPr>
              <a:t>Thank you</a:t>
            </a:r>
            <a:endParaRPr lang="en-US" sz="8000" cap="none" spc="0" dirty="0">
              <a:ln w="12700">
                <a:solidFill>
                  <a:schemeClr val="tx2">
                    <a:satMod val="155000"/>
                  </a:schemeClr>
                </a:solidFill>
                <a:prstDash val="solid"/>
              </a:ln>
              <a:latin typeface="Berlin Sans FB" panose="020E0602020502020306" pitchFamily="34" charset="0"/>
            </a:endParaRPr>
          </a:p>
        </p:txBody>
      </p:sp>
      <p:sp>
        <p:nvSpPr>
          <p:cNvPr id="6" name="TextBox 5"/>
          <p:cNvSpPr txBox="1"/>
          <p:nvPr/>
        </p:nvSpPr>
        <p:spPr>
          <a:xfrm>
            <a:off x="683568" y="2492896"/>
            <a:ext cx="1593706" cy="1323439"/>
          </a:xfrm>
          <a:prstGeom prst="rect">
            <a:avLst/>
          </a:prstGeom>
          <a:noFill/>
        </p:spPr>
        <p:txBody>
          <a:bodyPr wrap="none" rtlCol="0">
            <a:spAutoFit/>
          </a:bodyPr>
          <a:lstStyle/>
          <a:p>
            <a:r>
              <a:rPr lang="en-US" sz="8000" dirty="0" smtClean="0">
                <a:solidFill>
                  <a:schemeClr val="bg1"/>
                </a:solidFill>
                <a:latin typeface="Berlin Sans FB" panose="020E0602020502020306" pitchFamily="34" charset="0"/>
              </a:rPr>
              <a:t>We</a:t>
            </a:r>
            <a:endParaRPr lang="en-IN" sz="8000" dirty="0">
              <a:solidFill>
                <a:schemeClr val="bg1"/>
              </a:solidFill>
              <a:latin typeface="Berlin Sans FB" panose="020E0602020502020306" pitchFamily="34" charset="0"/>
            </a:endParaRPr>
          </a:p>
        </p:txBody>
      </p:sp>
      <p:sp>
        <p:nvSpPr>
          <p:cNvPr id="7" name="Footer Placeholder 6"/>
          <p:cNvSpPr>
            <a:spLocks noGrp="1"/>
          </p:cNvSpPr>
          <p:nvPr>
            <p:ph type="ftr" sz="quarter" idx="11"/>
          </p:nvPr>
        </p:nvSpPr>
        <p:spPr/>
        <p:txBody>
          <a:bodyPr/>
          <a:lstStyle/>
          <a:p>
            <a:r>
              <a:rPr lang="en-IN" smtClean="0"/>
              <a:t>Blooming Beacon</a:t>
            </a:r>
            <a:endParaRPr lang="en-IN"/>
          </a:p>
        </p:txBody>
      </p:sp>
      <p:sp>
        <p:nvSpPr>
          <p:cNvPr id="8" name="Slide Number Placeholder 7"/>
          <p:cNvSpPr>
            <a:spLocks noGrp="1"/>
          </p:cNvSpPr>
          <p:nvPr>
            <p:ph type="sldNum" sz="quarter" idx="12"/>
          </p:nvPr>
        </p:nvSpPr>
        <p:spPr/>
        <p:txBody>
          <a:bodyPr/>
          <a:lstStyle/>
          <a:p>
            <a:fld id="{466080D5-8CD2-4C5B-A716-0FB14DC6E564}" type="slidenum">
              <a:rPr lang="en-IN" smtClean="0"/>
              <a:pPr/>
              <a:t>45</a:t>
            </a:fld>
            <a:endParaRPr lang="en-IN"/>
          </a:p>
        </p:txBody>
      </p:sp>
    </p:spTree>
    <p:extLst>
      <p:ext uri="{BB962C8B-B14F-4D97-AF65-F5344CB8AC3E}">
        <p14:creationId xmlns:p14="http://schemas.microsoft.com/office/powerpoint/2010/main" xmlns="" val="127214375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20888"/>
            <a:ext cx="2160240" cy="1202485"/>
          </a:xfrm>
        </p:spPr>
        <p:txBody>
          <a:bodyPr>
            <a:normAutofit fontScale="90000"/>
          </a:bodyPr>
          <a:lstStyle/>
          <a:p>
            <a:r>
              <a:rPr lang="en-US" dirty="0" smtClean="0">
                <a:solidFill>
                  <a:schemeClr val="bg1"/>
                </a:solidFill>
                <a:latin typeface="Berlin Sans FB" panose="020E0602020502020306" pitchFamily="34" charset="0"/>
              </a:rPr>
              <a:t>Youth for</a:t>
            </a:r>
            <a:br>
              <a:rPr lang="en-US" dirty="0" smtClean="0">
                <a:solidFill>
                  <a:schemeClr val="bg1"/>
                </a:solidFill>
                <a:latin typeface="Berlin Sans FB" panose="020E0602020502020306" pitchFamily="34" charset="0"/>
              </a:rPr>
            </a:br>
            <a:r>
              <a:rPr lang="en-US" dirty="0" smtClean="0">
                <a:solidFill>
                  <a:schemeClr val="bg1"/>
                </a:solidFill>
                <a:latin typeface="Berlin Sans FB" panose="020E0602020502020306" pitchFamily="34" charset="0"/>
              </a:rPr>
              <a:t>Social Welfare</a:t>
            </a:r>
            <a:endParaRPr lang="en-IN" dirty="0">
              <a:solidFill>
                <a:schemeClr val="bg1"/>
              </a:solidFill>
              <a:latin typeface="Berlin Sans FB" panose="020E0602020502020306" pitchFamily="34" charset="0"/>
            </a:endParaRPr>
          </a:p>
        </p:txBody>
      </p:sp>
      <p:sp>
        <p:nvSpPr>
          <p:cNvPr id="3" name="Content Placeholder 2"/>
          <p:cNvSpPr>
            <a:spLocks noGrp="1"/>
          </p:cNvSpPr>
          <p:nvPr>
            <p:ph idx="1"/>
          </p:nvPr>
        </p:nvSpPr>
        <p:spPr>
          <a:xfrm>
            <a:off x="2411760" y="404664"/>
            <a:ext cx="6196405" cy="2664297"/>
          </a:xfrm>
        </p:spPr>
        <p:txBody>
          <a:bodyPr>
            <a:normAutofit/>
          </a:bodyPr>
          <a:lstStyle/>
          <a:p>
            <a:r>
              <a:rPr lang="en-US" sz="2000" dirty="0" smtClean="0">
                <a:solidFill>
                  <a:schemeClr val="tx2">
                    <a:lumMod val="75000"/>
                  </a:schemeClr>
                </a:solidFill>
                <a:latin typeface="Berlin Sans FB" panose="020E0602020502020306" pitchFamily="34" charset="0"/>
              </a:rPr>
              <a:t>Blooming Beacon being a Student group, we currently aim at Three things:</a:t>
            </a:r>
          </a:p>
          <a:p>
            <a:r>
              <a:rPr lang="en-US" sz="2000" dirty="0" smtClean="0">
                <a:solidFill>
                  <a:schemeClr val="tx2">
                    <a:lumMod val="75000"/>
                  </a:schemeClr>
                </a:solidFill>
                <a:latin typeface="Berlin Sans FB" panose="020E0602020502020306" pitchFamily="34" charset="0"/>
              </a:rPr>
              <a:t>Women empowerment</a:t>
            </a:r>
          </a:p>
          <a:p>
            <a:r>
              <a:rPr lang="en-US" sz="2000" dirty="0" smtClean="0">
                <a:solidFill>
                  <a:schemeClr val="tx2">
                    <a:lumMod val="75000"/>
                  </a:schemeClr>
                </a:solidFill>
                <a:latin typeface="Berlin Sans FB" panose="020E0602020502020306" pitchFamily="34" charset="0"/>
              </a:rPr>
              <a:t>Youth affairs</a:t>
            </a:r>
          </a:p>
          <a:p>
            <a:r>
              <a:rPr lang="en-US" sz="2000" dirty="0" smtClean="0">
                <a:solidFill>
                  <a:schemeClr val="tx2">
                    <a:lumMod val="75000"/>
                  </a:schemeClr>
                </a:solidFill>
                <a:latin typeface="Berlin Sans FB" panose="020E0602020502020306" pitchFamily="34" charset="0"/>
              </a:rPr>
              <a:t>Overall Social development</a:t>
            </a:r>
            <a:endParaRPr lang="en-IN" sz="2000" dirty="0">
              <a:solidFill>
                <a:schemeClr val="tx2">
                  <a:lumMod val="75000"/>
                </a:schemeClr>
              </a:solidFill>
              <a:latin typeface="Berlin Sans FB" panose="020E0602020502020306"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3" y="2852936"/>
            <a:ext cx="6192689" cy="3240360"/>
          </a:xfrm>
          <a:prstGeom prst="rect">
            <a:avLst/>
          </a:prstGeom>
        </p:spPr>
      </p:pic>
      <p:sp>
        <p:nvSpPr>
          <p:cNvPr id="5" name="Footer Placeholder 4"/>
          <p:cNvSpPr>
            <a:spLocks noGrp="1"/>
          </p:cNvSpPr>
          <p:nvPr>
            <p:ph type="ftr" sz="quarter" idx="11"/>
          </p:nvPr>
        </p:nvSpPr>
        <p:spPr/>
        <p:txBody>
          <a:bodyPr/>
          <a:lstStyle/>
          <a:p>
            <a:r>
              <a:rPr lang="en-IN" smtClean="0"/>
              <a:t>Blooming Beacon</a:t>
            </a:r>
            <a:endParaRPr lang="en-IN"/>
          </a:p>
        </p:txBody>
      </p:sp>
      <p:sp>
        <p:nvSpPr>
          <p:cNvPr id="6" name="Slide Number Placeholder 5"/>
          <p:cNvSpPr>
            <a:spLocks noGrp="1"/>
          </p:cNvSpPr>
          <p:nvPr>
            <p:ph type="sldNum" sz="quarter" idx="12"/>
          </p:nvPr>
        </p:nvSpPr>
        <p:spPr/>
        <p:txBody>
          <a:bodyPr/>
          <a:lstStyle/>
          <a:p>
            <a:fld id="{466080D5-8CD2-4C5B-A716-0FB14DC6E564}" type="slidenum">
              <a:rPr lang="en-IN" smtClean="0"/>
              <a:pPr/>
              <a:t>5</a:t>
            </a:fld>
            <a:endParaRPr lang="en-IN"/>
          </a:p>
        </p:txBody>
      </p:sp>
    </p:spTree>
    <p:extLst>
      <p:ext uri="{BB962C8B-B14F-4D97-AF65-F5344CB8AC3E}">
        <p14:creationId xmlns:p14="http://schemas.microsoft.com/office/powerpoint/2010/main" xmlns="" val="285220045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40768"/>
            <a:ext cx="2210612" cy="3745322"/>
          </a:xfrm>
        </p:spPr>
        <p:txBody>
          <a:bodyPr>
            <a:normAutofit/>
          </a:bodyPr>
          <a:lstStyle/>
          <a:p>
            <a:r>
              <a:rPr lang="en-US" dirty="0" smtClean="0">
                <a:solidFill>
                  <a:schemeClr val="bg1"/>
                </a:solidFill>
                <a:latin typeface="Berlin Sans FB" panose="020E0602020502020306" pitchFamily="34" charset="0"/>
              </a:rPr>
              <a:t>How are we Planning to achieve this?</a:t>
            </a:r>
            <a:endParaRPr lang="en-IN" dirty="0">
              <a:solidFill>
                <a:schemeClr val="bg1"/>
              </a:solidFill>
              <a:latin typeface="Berlin Sans FB" panose="020E0602020502020306" pitchFamily="34" charset="0"/>
            </a:endParaRPr>
          </a:p>
        </p:txBody>
      </p:sp>
      <p:sp>
        <p:nvSpPr>
          <p:cNvPr id="3" name="Content Placeholder 2"/>
          <p:cNvSpPr>
            <a:spLocks noGrp="1"/>
          </p:cNvSpPr>
          <p:nvPr>
            <p:ph idx="1"/>
          </p:nvPr>
        </p:nvSpPr>
        <p:spPr>
          <a:xfrm>
            <a:off x="2555776" y="1844824"/>
            <a:ext cx="6196405" cy="3894709"/>
          </a:xfrm>
        </p:spPr>
        <p:txBody>
          <a:bodyPr/>
          <a:lstStyle/>
          <a:p>
            <a:r>
              <a:rPr lang="en-US" sz="2000" dirty="0" smtClean="0">
                <a:solidFill>
                  <a:schemeClr val="tx2">
                    <a:lumMod val="75000"/>
                  </a:schemeClr>
                </a:solidFill>
                <a:latin typeface="Berlin Sans FB" panose="020E0602020502020306" pitchFamily="34" charset="0"/>
              </a:rPr>
              <a:t>Blooming Beacon has registered as an NGO for the mentioned social cause. </a:t>
            </a:r>
          </a:p>
          <a:p>
            <a:r>
              <a:rPr lang="en-US" sz="2000" dirty="0" smtClean="0">
                <a:solidFill>
                  <a:schemeClr val="tx2">
                    <a:lumMod val="75000"/>
                  </a:schemeClr>
                </a:solidFill>
                <a:latin typeface="Berlin Sans FB" panose="020E0602020502020306" pitchFamily="34" charset="0"/>
              </a:rPr>
              <a:t>Since its inception Blooming Beacon has been Conducting various events and activities for children and has been visiting several old age homes.</a:t>
            </a:r>
          </a:p>
          <a:p>
            <a:pPr marL="0" indent="0">
              <a:buNone/>
            </a:pPr>
            <a:r>
              <a:rPr lang="en-US" dirty="0">
                <a:solidFill>
                  <a:schemeClr val="tx2">
                    <a:lumMod val="75000"/>
                  </a:schemeClr>
                </a:solidFill>
                <a:latin typeface="Berlin Sans FB" panose="020E0602020502020306" pitchFamily="34" charset="0"/>
              </a:rPr>
              <a:t> </a:t>
            </a:r>
            <a:r>
              <a:rPr lang="en-US" dirty="0" smtClean="0">
                <a:solidFill>
                  <a:schemeClr val="tx2">
                    <a:lumMod val="75000"/>
                  </a:schemeClr>
                </a:solidFill>
                <a:latin typeface="Berlin Sans FB" panose="020E0602020502020306" pitchFamily="34" charset="0"/>
              </a:rPr>
              <a:t>    </a:t>
            </a:r>
          </a:p>
          <a:p>
            <a:pPr marL="0" indent="0">
              <a:buNone/>
            </a:pPr>
            <a:endParaRPr lang="en-US" dirty="0" smtClean="0">
              <a:solidFill>
                <a:schemeClr val="tx2">
                  <a:lumMod val="75000"/>
                </a:schemeClr>
              </a:solidFill>
              <a:latin typeface="Berlin Sans FB" panose="020E0602020502020306" pitchFamily="34" charset="0"/>
            </a:endParaRPr>
          </a:p>
          <a:p>
            <a:pPr marL="0" indent="0">
              <a:buNone/>
            </a:pPr>
            <a:endParaRPr lang="en-IN" dirty="0">
              <a:solidFill>
                <a:schemeClr val="tx2">
                  <a:lumMod val="75000"/>
                </a:schemeClr>
              </a:solidFill>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6</a:t>
            </a:fld>
            <a:endParaRPr lang="en-IN"/>
          </a:p>
        </p:txBody>
      </p:sp>
    </p:spTree>
    <p:extLst>
      <p:ext uri="{BB962C8B-B14F-4D97-AF65-F5344CB8AC3E}">
        <p14:creationId xmlns:p14="http://schemas.microsoft.com/office/powerpoint/2010/main" xmlns="" val="2824185756"/>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29000"/>
          </a:schemeClr>
        </a:solidFill>
        <a:effectLst/>
      </p:bgPr>
    </p:bg>
    <p:spTree>
      <p:nvGrpSpPr>
        <p:cNvPr id="1" name=""/>
        <p:cNvGrpSpPr/>
        <p:nvPr/>
      </p:nvGrpSpPr>
      <p:grpSpPr>
        <a:xfrm>
          <a:off x="0" y="0"/>
          <a:ext cx="0" cy="0"/>
          <a:chOff x="0" y="0"/>
          <a:chExt cx="0" cy="0"/>
        </a:xfrm>
      </p:grpSpPr>
      <p:sp>
        <p:nvSpPr>
          <p:cNvPr id="4" name="Rectangle 3"/>
          <p:cNvSpPr/>
          <p:nvPr/>
        </p:nvSpPr>
        <p:spPr>
          <a:xfrm>
            <a:off x="3200400" y="764703"/>
            <a:ext cx="2819400" cy="980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Blooming Beacon</a:t>
            </a:r>
            <a:endParaRPr lang="en-US" dirty="0"/>
          </a:p>
        </p:txBody>
      </p:sp>
      <p:sp>
        <p:nvSpPr>
          <p:cNvPr id="5" name="Oval 4"/>
          <p:cNvSpPr/>
          <p:nvPr/>
        </p:nvSpPr>
        <p:spPr>
          <a:xfrm>
            <a:off x="717369" y="2272938"/>
            <a:ext cx="2438400" cy="953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Women empowerment</a:t>
            </a:r>
            <a:endParaRPr lang="en-US" dirty="0"/>
          </a:p>
        </p:txBody>
      </p:sp>
      <p:sp>
        <p:nvSpPr>
          <p:cNvPr id="6" name="Oval 5"/>
          <p:cNvSpPr/>
          <p:nvPr/>
        </p:nvSpPr>
        <p:spPr>
          <a:xfrm>
            <a:off x="3657600" y="2286000"/>
            <a:ext cx="2209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Youth affairs</a:t>
            </a:r>
            <a:endParaRPr lang="en-US" dirty="0"/>
          </a:p>
        </p:txBody>
      </p:sp>
      <p:sp>
        <p:nvSpPr>
          <p:cNvPr id="7" name="Oval 6"/>
          <p:cNvSpPr/>
          <p:nvPr/>
        </p:nvSpPr>
        <p:spPr>
          <a:xfrm>
            <a:off x="6019800" y="2272938"/>
            <a:ext cx="2209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affairs</a:t>
            </a:r>
            <a:endParaRPr lang="en-US" dirty="0"/>
          </a:p>
        </p:txBody>
      </p:sp>
      <p:cxnSp>
        <p:nvCxnSpPr>
          <p:cNvPr id="9" name="Straight Arrow Connector 8"/>
          <p:cNvCxnSpPr>
            <a:stCxn id="4" idx="2"/>
          </p:cNvCxnSpPr>
          <p:nvPr/>
        </p:nvCxnSpPr>
        <p:spPr>
          <a:xfrm>
            <a:off x="4610100" y="1744980"/>
            <a:ext cx="0" cy="767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19800" y="1197429"/>
            <a:ext cx="1219200" cy="1095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313015" y="1197429"/>
            <a:ext cx="887385" cy="1075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66082" y="3656132"/>
            <a:ext cx="21336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n-US" dirty="0" smtClean="0"/>
              <a:t>Self protection</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Stand for rights(equality)</a:t>
            </a:r>
          </a:p>
          <a:p>
            <a:endParaRPr lang="en-US" dirty="0" smtClean="0"/>
          </a:p>
          <a:p>
            <a:pPr marL="285750" indent="-285750">
              <a:buFont typeface="Wingdings" pitchFamily="2" charset="2"/>
              <a:buChar char="Ø"/>
            </a:pPr>
            <a:r>
              <a:rPr lang="en-US" dirty="0" smtClean="0"/>
              <a:t>Self employment</a:t>
            </a:r>
            <a:endParaRPr lang="en-US" dirty="0"/>
          </a:p>
        </p:txBody>
      </p:sp>
      <p:sp>
        <p:nvSpPr>
          <p:cNvPr id="15" name="Rounded Rectangle 14"/>
          <p:cNvSpPr/>
          <p:nvPr/>
        </p:nvSpPr>
        <p:spPr>
          <a:xfrm>
            <a:off x="3695700" y="4032070"/>
            <a:ext cx="2133600" cy="2214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n-US" dirty="0" smtClean="0"/>
              <a:t>Awareness</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Habits (time management)</a:t>
            </a:r>
          </a:p>
          <a:p>
            <a:endParaRPr lang="en-US" dirty="0" smtClean="0"/>
          </a:p>
          <a:p>
            <a:pPr marL="285750" indent="-285750">
              <a:buFont typeface="Wingdings" pitchFamily="2" charset="2"/>
              <a:buChar char="Ø"/>
            </a:pPr>
            <a:r>
              <a:rPr lang="en-US" dirty="0" smtClean="0"/>
              <a:t>Opportunities and  directions</a:t>
            </a:r>
          </a:p>
          <a:p>
            <a:endParaRPr lang="en-US" dirty="0"/>
          </a:p>
        </p:txBody>
      </p:sp>
      <p:sp>
        <p:nvSpPr>
          <p:cNvPr id="16" name="Rounded Rectangle 15"/>
          <p:cNvSpPr/>
          <p:nvPr/>
        </p:nvSpPr>
        <p:spPr>
          <a:xfrm>
            <a:off x="6434680" y="3908429"/>
            <a:ext cx="2002702" cy="246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n-US" dirty="0" smtClean="0"/>
              <a:t>Orphans</a:t>
            </a:r>
          </a:p>
          <a:p>
            <a:endParaRPr lang="en-US" dirty="0" smtClean="0"/>
          </a:p>
          <a:p>
            <a:endParaRPr lang="en-US" dirty="0" smtClean="0"/>
          </a:p>
          <a:p>
            <a:pPr marL="285750" indent="-285750">
              <a:buFont typeface="Wingdings" pitchFamily="2" charset="2"/>
              <a:buChar char="Ø"/>
            </a:pPr>
            <a:r>
              <a:rPr lang="en-US" dirty="0" smtClean="0"/>
              <a:t>Old age people</a:t>
            </a:r>
          </a:p>
          <a:p>
            <a:endParaRPr lang="en-US" dirty="0"/>
          </a:p>
          <a:p>
            <a:endParaRPr lang="en-US" dirty="0" smtClean="0"/>
          </a:p>
          <a:p>
            <a:pPr marL="285750" indent="-285750">
              <a:buFont typeface="Wingdings" pitchFamily="2" charset="2"/>
              <a:buChar char="Ø"/>
            </a:pPr>
            <a:r>
              <a:rPr lang="en-US" dirty="0" smtClean="0"/>
              <a:t>Needy</a:t>
            </a:r>
          </a:p>
          <a:p>
            <a:endParaRPr lang="en-US" dirty="0"/>
          </a:p>
        </p:txBody>
      </p:sp>
      <p:cxnSp>
        <p:nvCxnSpPr>
          <p:cNvPr id="18" name="Straight Arrow Connector 17"/>
          <p:cNvCxnSpPr>
            <a:stCxn id="5" idx="4"/>
            <a:endCxn id="14" idx="0"/>
          </p:cNvCxnSpPr>
          <p:nvPr/>
        </p:nvCxnSpPr>
        <p:spPr>
          <a:xfrm flipH="1">
            <a:off x="1632882" y="3226526"/>
            <a:ext cx="303687" cy="429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131231" y="3124573"/>
            <a:ext cx="304800" cy="785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4"/>
          </p:cNvCxnSpPr>
          <p:nvPr/>
        </p:nvCxnSpPr>
        <p:spPr>
          <a:xfrm>
            <a:off x="4762500" y="3200400"/>
            <a:ext cx="0" cy="785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IN" smtClean="0"/>
              <a:t>Blooming Beacon</a:t>
            </a:r>
            <a:endParaRPr lang="en-IN"/>
          </a:p>
        </p:txBody>
      </p:sp>
      <p:sp>
        <p:nvSpPr>
          <p:cNvPr id="3" name="Slide Number Placeholder 2"/>
          <p:cNvSpPr>
            <a:spLocks noGrp="1"/>
          </p:cNvSpPr>
          <p:nvPr>
            <p:ph type="sldNum" sz="quarter" idx="12"/>
          </p:nvPr>
        </p:nvSpPr>
        <p:spPr/>
        <p:txBody>
          <a:bodyPr/>
          <a:lstStyle/>
          <a:p>
            <a:fld id="{466080D5-8CD2-4C5B-A716-0FB14DC6E564}" type="slidenum">
              <a:rPr lang="en-IN" smtClean="0"/>
              <a:pPr/>
              <a:t>7</a:t>
            </a:fld>
            <a:endParaRPr lang="en-IN"/>
          </a:p>
        </p:txBody>
      </p:sp>
      <p:pic>
        <p:nvPicPr>
          <p:cNvPr id="8" name="Picture 7"/>
          <p:cNvPicPr>
            <a:picLocks noChangeAspect="1"/>
          </p:cNvPicPr>
          <p:nvPr/>
        </p:nvPicPr>
        <p:blipFill>
          <a:blip r:embed="rId2" cstate="print"/>
          <a:stretch>
            <a:fillRect/>
          </a:stretch>
        </p:blipFill>
        <p:spPr>
          <a:xfrm>
            <a:off x="687545" y="294944"/>
            <a:ext cx="1379442" cy="1379442"/>
          </a:xfrm>
          <a:prstGeom prst="rect">
            <a:avLst/>
          </a:prstGeom>
        </p:spPr>
      </p:pic>
    </p:spTree>
    <p:extLst>
      <p:ext uri="{BB962C8B-B14F-4D97-AF65-F5344CB8AC3E}">
        <p14:creationId xmlns:p14="http://schemas.microsoft.com/office/powerpoint/2010/main" xmlns="" val="26568458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36912"/>
            <a:ext cx="6965245" cy="1202485"/>
          </a:xfrm>
        </p:spPr>
        <p:txBody>
          <a:bodyPr>
            <a:normAutofit/>
          </a:bodyPr>
          <a:lstStyle/>
          <a:p>
            <a:r>
              <a:rPr lang="en-US" sz="4000" dirty="0" smtClean="0">
                <a:solidFill>
                  <a:schemeClr val="tx2">
                    <a:lumMod val="75000"/>
                  </a:schemeClr>
                </a:solidFill>
                <a:latin typeface="Berlin Sans FB" panose="020E0602020502020306" pitchFamily="34" charset="0"/>
              </a:rPr>
              <a:t>Glimpses of our Recent Events</a:t>
            </a:r>
            <a:endParaRPr lang="en-IN" sz="4000" dirty="0">
              <a:solidFill>
                <a:schemeClr val="tx2">
                  <a:lumMod val="75000"/>
                </a:schemeClr>
              </a:solidFill>
              <a:latin typeface="Berlin Sans FB" panose="020E0602020502020306" pitchFamily="34" charset="0"/>
            </a:endParaRPr>
          </a:p>
        </p:txBody>
      </p:sp>
      <p:sp>
        <p:nvSpPr>
          <p:cNvPr id="3" name="Content Placeholder 2"/>
          <p:cNvSpPr>
            <a:spLocks noGrp="1"/>
          </p:cNvSpPr>
          <p:nvPr>
            <p:ph idx="1"/>
          </p:nvPr>
        </p:nvSpPr>
        <p:spPr>
          <a:xfrm>
            <a:off x="-252536" y="2492896"/>
            <a:ext cx="3024336" cy="1731604"/>
          </a:xfrm>
        </p:spPr>
        <p:txBody>
          <a:bodyPr/>
          <a:lstStyle/>
          <a:p>
            <a:pPr marL="0" indent="0" algn="ctr">
              <a:buNone/>
            </a:pPr>
            <a:r>
              <a:rPr lang="en-US" dirty="0" smtClean="0">
                <a:solidFill>
                  <a:schemeClr val="bg1"/>
                </a:solidFill>
                <a:latin typeface="Berlin Sans FB" panose="020E0602020502020306" pitchFamily="34" charset="0"/>
              </a:rPr>
              <a:t>Ganesh Chaturdhi Event </a:t>
            </a:r>
          </a:p>
          <a:p>
            <a:pPr marL="0" indent="0" algn="ctr">
              <a:buNone/>
            </a:pPr>
            <a:r>
              <a:rPr lang="en-US" dirty="0">
                <a:solidFill>
                  <a:schemeClr val="bg1"/>
                </a:solidFill>
                <a:latin typeface="Berlin Sans FB" panose="020E0602020502020306" pitchFamily="34" charset="0"/>
              </a:rPr>
              <a:t> </a:t>
            </a:r>
            <a:r>
              <a:rPr lang="en-US" dirty="0" smtClean="0">
                <a:solidFill>
                  <a:schemeClr val="bg1"/>
                </a:solidFill>
                <a:latin typeface="Berlin Sans FB" panose="020E0602020502020306" pitchFamily="34" charset="0"/>
              </a:rPr>
              <a:t> @Udhavam Ullangal illam,S.P Koil</a:t>
            </a:r>
            <a:endParaRPr lang="en-IN" dirty="0">
              <a:solidFill>
                <a:schemeClr val="bg1"/>
              </a:solidFill>
              <a:latin typeface="Berlin Sans FB" panose="020E0602020502020306" pitchFamily="34" charset="0"/>
            </a:endParaRPr>
          </a:p>
        </p:txBody>
      </p:sp>
      <p:sp>
        <p:nvSpPr>
          <p:cNvPr id="4" name="Footer Placeholder 3"/>
          <p:cNvSpPr>
            <a:spLocks noGrp="1"/>
          </p:cNvSpPr>
          <p:nvPr>
            <p:ph type="ftr" sz="quarter" idx="11"/>
          </p:nvPr>
        </p:nvSpPr>
        <p:spPr/>
        <p:txBody>
          <a:bodyPr/>
          <a:lstStyle/>
          <a:p>
            <a:r>
              <a:rPr lang="en-IN" smtClean="0"/>
              <a:t>Blooming Beacon</a:t>
            </a:r>
            <a:endParaRPr lang="en-IN"/>
          </a:p>
        </p:txBody>
      </p:sp>
      <p:sp>
        <p:nvSpPr>
          <p:cNvPr id="5" name="Slide Number Placeholder 4"/>
          <p:cNvSpPr>
            <a:spLocks noGrp="1"/>
          </p:cNvSpPr>
          <p:nvPr>
            <p:ph type="sldNum" sz="quarter" idx="12"/>
          </p:nvPr>
        </p:nvSpPr>
        <p:spPr/>
        <p:txBody>
          <a:bodyPr/>
          <a:lstStyle/>
          <a:p>
            <a:fld id="{466080D5-8CD2-4C5B-A716-0FB14DC6E564}" type="slidenum">
              <a:rPr lang="en-IN" smtClean="0"/>
              <a:pPr/>
              <a:t>8</a:t>
            </a:fld>
            <a:endParaRPr lang="en-IN"/>
          </a:p>
        </p:txBody>
      </p:sp>
    </p:spTree>
    <p:extLst>
      <p:ext uri="{BB962C8B-B14F-4D97-AF65-F5344CB8AC3E}">
        <p14:creationId xmlns:p14="http://schemas.microsoft.com/office/powerpoint/2010/main" xmlns="" val="344203441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2210612" cy="4601183"/>
          </a:xfrm>
        </p:spPr>
        <p:txBody>
          <a:bodyPr/>
          <a:lstStyle/>
          <a:p>
            <a:r>
              <a:rPr lang="en-US" dirty="0" smtClean="0">
                <a:latin typeface="Berlin Sans FB" panose="020E0602020502020306" pitchFamily="34" charset="0"/>
              </a:rPr>
              <a:t>Activities for Children.</a:t>
            </a:r>
            <a:endParaRPr lang="en-IN" dirty="0">
              <a:latin typeface="Berlin Sans FB" panose="020E0602020502020306"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1916832"/>
            <a:ext cx="6192688" cy="4176464"/>
          </a:xfrm>
          <a:prstGeom prst="rect">
            <a:avLst/>
          </a:prstGeom>
        </p:spPr>
      </p:pic>
      <p:sp>
        <p:nvSpPr>
          <p:cNvPr id="3" name="Footer Placeholder 2"/>
          <p:cNvSpPr>
            <a:spLocks noGrp="1"/>
          </p:cNvSpPr>
          <p:nvPr>
            <p:ph type="ftr" sz="quarter" idx="11"/>
          </p:nvPr>
        </p:nvSpPr>
        <p:spPr/>
        <p:txBody>
          <a:bodyPr/>
          <a:lstStyle/>
          <a:p>
            <a:r>
              <a:rPr lang="en-IN" smtClean="0"/>
              <a:t>Blooming Beacon</a:t>
            </a:r>
            <a:endParaRPr lang="en-IN"/>
          </a:p>
        </p:txBody>
      </p:sp>
      <p:sp>
        <p:nvSpPr>
          <p:cNvPr id="4" name="Slide Number Placeholder 3"/>
          <p:cNvSpPr>
            <a:spLocks noGrp="1"/>
          </p:cNvSpPr>
          <p:nvPr>
            <p:ph type="sldNum" sz="quarter" idx="12"/>
          </p:nvPr>
        </p:nvSpPr>
        <p:spPr/>
        <p:txBody>
          <a:bodyPr/>
          <a:lstStyle/>
          <a:p>
            <a:fld id="{466080D5-8CD2-4C5B-A716-0FB14DC6E564}" type="slidenum">
              <a:rPr lang="en-IN" smtClean="0"/>
              <a:pPr/>
              <a:t>9</a:t>
            </a:fld>
            <a:endParaRPr lang="en-IN"/>
          </a:p>
        </p:txBody>
      </p:sp>
      <p:sp>
        <p:nvSpPr>
          <p:cNvPr id="6" name="TextBox 5"/>
          <p:cNvSpPr txBox="1"/>
          <p:nvPr/>
        </p:nvSpPr>
        <p:spPr>
          <a:xfrm>
            <a:off x="2627784" y="764704"/>
            <a:ext cx="5616624" cy="707886"/>
          </a:xfrm>
          <a:prstGeom prst="rect">
            <a:avLst/>
          </a:prstGeom>
          <a:noFill/>
        </p:spPr>
        <p:txBody>
          <a:bodyPr wrap="square" rtlCol="0">
            <a:spAutoFit/>
          </a:bodyPr>
          <a:lstStyle/>
          <a:p>
            <a:r>
              <a:rPr lang="en-US" sz="2000" dirty="0" smtClean="0">
                <a:latin typeface="Berlin Sans FB" pitchFamily="34" charset="0"/>
              </a:rPr>
              <a:t>Involvement in activities is essential to rejuvenate one’s mind and senses</a:t>
            </a:r>
            <a:r>
              <a:rPr lang="en-US" dirty="0" smtClean="0"/>
              <a:t>.</a:t>
            </a:r>
            <a:endParaRPr lang="en-US" dirty="0"/>
          </a:p>
        </p:txBody>
      </p:sp>
    </p:spTree>
    <p:extLst>
      <p:ext uri="{BB962C8B-B14F-4D97-AF65-F5344CB8AC3E}">
        <p14:creationId xmlns:p14="http://schemas.microsoft.com/office/powerpoint/2010/main" xmlns="" val="101200291"/>
      </p:ext>
    </p:extLst>
  </p:cSld>
  <p:clrMapOvr>
    <a:masterClrMapping/>
  </p:clrMapOvr>
  <p:transition spd="slow" advClick="0" advTm="1000">
    <p:fade/>
  </p:transition>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TC103457475[[fn=Frame]]</Template>
  <TotalTime>706</TotalTime>
  <Words>1612</Words>
  <Application>Microsoft Office PowerPoint</Application>
  <PresentationFormat>On-screen Show (4:3)</PresentationFormat>
  <Paragraphs>239</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Frame</vt:lpstr>
      <vt:lpstr>BLOOMING BEACON</vt:lpstr>
      <vt:lpstr>What is Blooming Beacon?</vt:lpstr>
      <vt:lpstr>Our  VISION</vt:lpstr>
      <vt:lpstr>Slide 4</vt:lpstr>
      <vt:lpstr>Youth for Social Welfare</vt:lpstr>
      <vt:lpstr>How are we Planning to achieve this?</vt:lpstr>
      <vt:lpstr>Slide 7</vt:lpstr>
      <vt:lpstr>Glimpses of our Recent Events</vt:lpstr>
      <vt:lpstr>Activities for Children.</vt:lpstr>
      <vt:lpstr>Slide 10</vt:lpstr>
      <vt:lpstr>Slide 11</vt:lpstr>
      <vt:lpstr>Slide 12</vt:lpstr>
      <vt:lpstr>Slide 13</vt:lpstr>
      <vt:lpstr>Our Independence Day Event</vt:lpstr>
      <vt:lpstr>Slide 15</vt:lpstr>
      <vt:lpstr>Slide 16</vt:lpstr>
      <vt:lpstr>Slide 17</vt:lpstr>
      <vt:lpstr>Child care foundation, Tambaram</vt:lpstr>
      <vt:lpstr>Our members mentoring the children</vt:lpstr>
      <vt:lpstr>Slide 20</vt:lpstr>
      <vt:lpstr>Slide 21</vt:lpstr>
      <vt:lpstr>Event – v Sivananda ashram  potheri </vt:lpstr>
      <vt:lpstr>Everybody has an artist in them. We tried bringing it out!</vt:lpstr>
      <vt:lpstr>Slide 24</vt:lpstr>
      <vt:lpstr>EVENT-IV Sivananda Ashram,Potheri </vt:lpstr>
      <vt:lpstr>Slide 26</vt:lpstr>
      <vt:lpstr>Slide 27</vt:lpstr>
      <vt:lpstr>EVENT-III Udhavam Illam,  St. Thomas Mount </vt:lpstr>
      <vt:lpstr>Slide 29</vt:lpstr>
      <vt:lpstr>Slide 30</vt:lpstr>
      <vt:lpstr>EVENT-II Udhavam Ilam  Ashram  M.M.Nagar </vt:lpstr>
      <vt:lpstr>Slide 32</vt:lpstr>
      <vt:lpstr>Slide 33</vt:lpstr>
      <vt:lpstr>Slide 34</vt:lpstr>
      <vt:lpstr>Slide 35</vt:lpstr>
      <vt:lpstr>Event-I Sivananda Ashram,Potheri </vt:lpstr>
      <vt:lpstr>Slide 37</vt:lpstr>
      <vt:lpstr>Slide 38</vt:lpstr>
      <vt:lpstr>Slide 39</vt:lpstr>
      <vt:lpstr>Slide 40</vt:lpstr>
      <vt:lpstr>How do we look at the Future?</vt:lpstr>
      <vt:lpstr>Resources?</vt:lpstr>
      <vt:lpstr>Contact us</vt:lpstr>
      <vt:lpstr>Help Appreciated!! (SPONSORS)</vt:lpstr>
      <vt:lpstr>Slide 45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BLOOMING BEACON</dc:title>
  <dc:creator>srikanth</dc:creator>
  <cp:lastModifiedBy>admin</cp:lastModifiedBy>
  <cp:revision>103</cp:revision>
  <dcterms:created xsi:type="dcterms:W3CDTF">2014-09-09T13:50:06Z</dcterms:created>
  <dcterms:modified xsi:type="dcterms:W3CDTF">2015-04-22T20:27:34Z</dcterms:modified>
</cp:coreProperties>
</file>